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2"/>
  </p:notesMasterIdLst>
  <p:sldIdLst>
    <p:sldId id="286" r:id="rId2"/>
    <p:sldId id="287" r:id="rId3"/>
    <p:sldId id="296" r:id="rId4"/>
    <p:sldId id="297" r:id="rId5"/>
    <p:sldId id="289" r:id="rId6"/>
    <p:sldId id="298" r:id="rId7"/>
    <p:sldId id="290" r:id="rId8"/>
    <p:sldId id="291" r:id="rId9"/>
    <p:sldId id="299" r:id="rId10"/>
    <p:sldId id="292" r:id="rId11"/>
    <p:sldId id="300" r:id="rId12"/>
    <p:sldId id="301" r:id="rId13"/>
    <p:sldId id="293" r:id="rId14"/>
    <p:sldId id="302" r:id="rId15"/>
    <p:sldId id="294" r:id="rId16"/>
    <p:sldId id="303" r:id="rId17"/>
    <p:sldId id="304" r:id="rId18"/>
    <p:sldId id="295" r:id="rId19"/>
    <p:sldId id="305" r:id="rId20"/>
    <p:sldId id="306" r:id="rId21"/>
  </p:sldIdLst>
  <p:sldSz cx="24155400" cy="13716000"/>
  <p:notesSz cx="6858000" cy="9144000"/>
  <p:defaultTextStyle>
    <a:defPPr>
      <a:defRPr lang="en-US"/>
    </a:defPPr>
    <a:lvl1pPr marL="0" algn="l" defTabSz="1817827" rtl="0" eaLnBrk="1" latinLnBrk="0" hangingPunct="1">
      <a:defRPr sz="3578" kern="1200">
        <a:solidFill>
          <a:schemeClr val="tx1"/>
        </a:solidFill>
        <a:latin typeface="+mn-lt"/>
        <a:ea typeface="+mn-ea"/>
        <a:cs typeface="+mn-cs"/>
      </a:defRPr>
    </a:lvl1pPr>
    <a:lvl2pPr marL="908914" algn="l" defTabSz="1817827" rtl="0" eaLnBrk="1" latinLnBrk="0" hangingPunct="1">
      <a:defRPr sz="3578" kern="1200">
        <a:solidFill>
          <a:schemeClr val="tx1"/>
        </a:solidFill>
        <a:latin typeface="+mn-lt"/>
        <a:ea typeface="+mn-ea"/>
        <a:cs typeface="+mn-cs"/>
      </a:defRPr>
    </a:lvl2pPr>
    <a:lvl3pPr marL="1817827" algn="l" defTabSz="1817827" rtl="0" eaLnBrk="1" latinLnBrk="0" hangingPunct="1">
      <a:defRPr sz="3578" kern="1200">
        <a:solidFill>
          <a:schemeClr val="tx1"/>
        </a:solidFill>
        <a:latin typeface="+mn-lt"/>
        <a:ea typeface="+mn-ea"/>
        <a:cs typeface="+mn-cs"/>
      </a:defRPr>
    </a:lvl3pPr>
    <a:lvl4pPr marL="2726741" algn="l" defTabSz="1817827" rtl="0" eaLnBrk="1" latinLnBrk="0" hangingPunct="1">
      <a:defRPr sz="3578" kern="1200">
        <a:solidFill>
          <a:schemeClr val="tx1"/>
        </a:solidFill>
        <a:latin typeface="+mn-lt"/>
        <a:ea typeface="+mn-ea"/>
        <a:cs typeface="+mn-cs"/>
      </a:defRPr>
    </a:lvl4pPr>
    <a:lvl5pPr marL="3635654" algn="l" defTabSz="1817827" rtl="0" eaLnBrk="1" latinLnBrk="0" hangingPunct="1">
      <a:defRPr sz="3578" kern="1200">
        <a:solidFill>
          <a:schemeClr val="tx1"/>
        </a:solidFill>
        <a:latin typeface="+mn-lt"/>
        <a:ea typeface="+mn-ea"/>
        <a:cs typeface="+mn-cs"/>
      </a:defRPr>
    </a:lvl5pPr>
    <a:lvl6pPr marL="4544568" algn="l" defTabSz="1817827" rtl="0" eaLnBrk="1" latinLnBrk="0" hangingPunct="1">
      <a:defRPr sz="3578" kern="1200">
        <a:solidFill>
          <a:schemeClr val="tx1"/>
        </a:solidFill>
        <a:latin typeface="+mn-lt"/>
        <a:ea typeface="+mn-ea"/>
        <a:cs typeface="+mn-cs"/>
      </a:defRPr>
    </a:lvl6pPr>
    <a:lvl7pPr marL="5453482" algn="l" defTabSz="1817827" rtl="0" eaLnBrk="1" latinLnBrk="0" hangingPunct="1">
      <a:defRPr sz="3578" kern="1200">
        <a:solidFill>
          <a:schemeClr val="tx1"/>
        </a:solidFill>
        <a:latin typeface="+mn-lt"/>
        <a:ea typeface="+mn-ea"/>
        <a:cs typeface="+mn-cs"/>
      </a:defRPr>
    </a:lvl7pPr>
    <a:lvl8pPr marL="6362395" algn="l" defTabSz="1817827" rtl="0" eaLnBrk="1" latinLnBrk="0" hangingPunct="1">
      <a:defRPr sz="3578" kern="1200">
        <a:solidFill>
          <a:schemeClr val="tx1"/>
        </a:solidFill>
        <a:latin typeface="+mn-lt"/>
        <a:ea typeface="+mn-ea"/>
        <a:cs typeface="+mn-cs"/>
      </a:defRPr>
    </a:lvl8pPr>
    <a:lvl9pPr marL="7271309" algn="l" defTabSz="1817827" rtl="0" eaLnBrk="1" latinLnBrk="0" hangingPunct="1">
      <a:defRPr sz="357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5126" autoAdjust="0"/>
  </p:normalViewPr>
  <p:slideViewPr>
    <p:cSldViewPr snapToGrid="0">
      <p:cViewPr varScale="1">
        <p:scale>
          <a:sx n="41" d="100"/>
          <a:sy n="41" d="100"/>
        </p:scale>
        <p:origin x="2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836A31-29C0-4224-8B2F-194AE0CD4809}" type="datetimeFigureOut">
              <a:rPr lang="en-US" smtClean="0"/>
              <a:t>4/8/2023</a:t>
            </a:fld>
            <a:endParaRPr lang="en-US"/>
          </a:p>
        </p:txBody>
      </p:sp>
      <p:sp>
        <p:nvSpPr>
          <p:cNvPr id="4" name="Marcador de imagen de diapositiva 3"/>
          <p:cNvSpPr>
            <a:spLocks noGrp="1" noRot="1" noChangeAspect="1"/>
          </p:cNvSpPr>
          <p:nvPr>
            <p:ph type="sldImg" idx="2"/>
          </p:nvPr>
        </p:nvSpPr>
        <p:spPr>
          <a:xfrm>
            <a:off x="711200" y="1143000"/>
            <a:ext cx="5435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BF7F0-7B94-4A49-B514-29C6BCC1CE43}" type="slidenum">
              <a:rPr lang="en-US" smtClean="0"/>
              <a:t>‹Nº›</a:t>
            </a:fld>
            <a:endParaRPr lang="en-US"/>
          </a:p>
        </p:txBody>
      </p:sp>
    </p:spTree>
    <p:extLst>
      <p:ext uri="{BB962C8B-B14F-4D97-AF65-F5344CB8AC3E}">
        <p14:creationId xmlns:p14="http://schemas.microsoft.com/office/powerpoint/2010/main" val="1040222471"/>
      </p:ext>
    </p:extLst>
  </p:cSld>
  <p:clrMap bg1="lt1" tx1="dk1" bg2="lt2" tx2="dk2" accent1="accent1" accent2="accent2" accent3="accent3" accent4="accent4" accent5="accent5" accent6="accent6" hlink="hlink" folHlink="folHlink"/>
  <p:notesStyle>
    <a:lvl1pPr marL="0" algn="l" defTabSz="1817827" rtl="0" eaLnBrk="1" latinLnBrk="0" hangingPunct="1">
      <a:defRPr sz="2386" kern="1200">
        <a:solidFill>
          <a:schemeClr val="tx1"/>
        </a:solidFill>
        <a:latin typeface="+mn-lt"/>
        <a:ea typeface="+mn-ea"/>
        <a:cs typeface="+mn-cs"/>
      </a:defRPr>
    </a:lvl1pPr>
    <a:lvl2pPr marL="908914" algn="l" defTabSz="1817827" rtl="0" eaLnBrk="1" latinLnBrk="0" hangingPunct="1">
      <a:defRPr sz="2386" kern="1200">
        <a:solidFill>
          <a:schemeClr val="tx1"/>
        </a:solidFill>
        <a:latin typeface="+mn-lt"/>
        <a:ea typeface="+mn-ea"/>
        <a:cs typeface="+mn-cs"/>
      </a:defRPr>
    </a:lvl2pPr>
    <a:lvl3pPr marL="1817827" algn="l" defTabSz="1817827" rtl="0" eaLnBrk="1" latinLnBrk="0" hangingPunct="1">
      <a:defRPr sz="2386" kern="1200">
        <a:solidFill>
          <a:schemeClr val="tx1"/>
        </a:solidFill>
        <a:latin typeface="+mn-lt"/>
        <a:ea typeface="+mn-ea"/>
        <a:cs typeface="+mn-cs"/>
      </a:defRPr>
    </a:lvl3pPr>
    <a:lvl4pPr marL="2726741" algn="l" defTabSz="1817827" rtl="0" eaLnBrk="1" latinLnBrk="0" hangingPunct="1">
      <a:defRPr sz="2386" kern="1200">
        <a:solidFill>
          <a:schemeClr val="tx1"/>
        </a:solidFill>
        <a:latin typeface="+mn-lt"/>
        <a:ea typeface="+mn-ea"/>
        <a:cs typeface="+mn-cs"/>
      </a:defRPr>
    </a:lvl4pPr>
    <a:lvl5pPr marL="3635654" algn="l" defTabSz="1817827" rtl="0" eaLnBrk="1" latinLnBrk="0" hangingPunct="1">
      <a:defRPr sz="2386" kern="1200">
        <a:solidFill>
          <a:schemeClr val="tx1"/>
        </a:solidFill>
        <a:latin typeface="+mn-lt"/>
        <a:ea typeface="+mn-ea"/>
        <a:cs typeface="+mn-cs"/>
      </a:defRPr>
    </a:lvl5pPr>
    <a:lvl6pPr marL="4544568" algn="l" defTabSz="1817827" rtl="0" eaLnBrk="1" latinLnBrk="0" hangingPunct="1">
      <a:defRPr sz="2386" kern="1200">
        <a:solidFill>
          <a:schemeClr val="tx1"/>
        </a:solidFill>
        <a:latin typeface="+mn-lt"/>
        <a:ea typeface="+mn-ea"/>
        <a:cs typeface="+mn-cs"/>
      </a:defRPr>
    </a:lvl6pPr>
    <a:lvl7pPr marL="5453482" algn="l" defTabSz="1817827" rtl="0" eaLnBrk="1" latinLnBrk="0" hangingPunct="1">
      <a:defRPr sz="2386" kern="1200">
        <a:solidFill>
          <a:schemeClr val="tx1"/>
        </a:solidFill>
        <a:latin typeface="+mn-lt"/>
        <a:ea typeface="+mn-ea"/>
        <a:cs typeface="+mn-cs"/>
      </a:defRPr>
    </a:lvl7pPr>
    <a:lvl8pPr marL="6362395" algn="l" defTabSz="1817827" rtl="0" eaLnBrk="1" latinLnBrk="0" hangingPunct="1">
      <a:defRPr sz="2386" kern="1200">
        <a:solidFill>
          <a:schemeClr val="tx1"/>
        </a:solidFill>
        <a:latin typeface="+mn-lt"/>
        <a:ea typeface="+mn-ea"/>
        <a:cs typeface="+mn-cs"/>
      </a:defRPr>
    </a:lvl8pPr>
    <a:lvl9pPr marL="7271309" algn="l" defTabSz="1817827" rtl="0" eaLnBrk="1" latinLnBrk="0" hangingPunct="1">
      <a:defRPr sz="238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19425" y="2244726"/>
            <a:ext cx="18116550" cy="4775200"/>
          </a:xfrm>
        </p:spPr>
        <p:txBody>
          <a:bodyPr anchor="b"/>
          <a:lstStyle>
            <a:lvl1pPr algn="ctr">
              <a:defRPr sz="11888"/>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019425" y="7204076"/>
            <a:ext cx="18116550" cy="3311524"/>
          </a:xfrm>
        </p:spPr>
        <p:txBody>
          <a:bodyPr/>
          <a:lstStyle>
            <a:lvl1pPr marL="0" indent="0" algn="ctr">
              <a:buNone/>
              <a:defRPr sz="4755"/>
            </a:lvl1pPr>
            <a:lvl2pPr marL="905850" indent="0" algn="ctr">
              <a:buNone/>
              <a:defRPr sz="3963"/>
            </a:lvl2pPr>
            <a:lvl3pPr marL="1811701" indent="0" algn="ctr">
              <a:buNone/>
              <a:defRPr sz="3566"/>
            </a:lvl3pPr>
            <a:lvl4pPr marL="2717551" indent="0" algn="ctr">
              <a:buNone/>
              <a:defRPr sz="3170"/>
            </a:lvl4pPr>
            <a:lvl5pPr marL="3623401" indent="0" algn="ctr">
              <a:buNone/>
              <a:defRPr sz="3170"/>
            </a:lvl5pPr>
            <a:lvl6pPr marL="4529252" indent="0" algn="ctr">
              <a:buNone/>
              <a:defRPr sz="3170"/>
            </a:lvl6pPr>
            <a:lvl7pPr marL="5435102" indent="0" algn="ctr">
              <a:buNone/>
              <a:defRPr sz="3170"/>
            </a:lvl7pPr>
            <a:lvl8pPr marL="6340953" indent="0" algn="ctr">
              <a:buNone/>
              <a:defRPr sz="3170"/>
            </a:lvl8pPr>
            <a:lvl9pPr marL="7246803" indent="0" algn="ctr">
              <a:buNone/>
              <a:defRPr sz="317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666209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17372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48103" y="3419477"/>
            <a:ext cx="20834033" cy="5705474"/>
          </a:xfrm>
        </p:spPr>
        <p:txBody>
          <a:bodyPr anchor="b"/>
          <a:lstStyle>
            <a:lvl1pPr>
              <a:defRPr sz="11888"/>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48103" y="9178927"/>
            <a:ext cx="20834033" cy="3000374"/>
          </a:xfrm>
        </p:spPr>
        <p:txBody>
          <a:bodyPr/>
          <a:lstStyle>
            <a:lvl1pPr marL="0" indent="0">
              <a:buNone/>
              <a:defRPr sz="4755">
                <a:solidFill>
                  <a:schemeClr val="tx1">
                    <a:tint val="75000"/>
                  </a:schemeClr>
                </a:solidFill>
              </a:defRPr>
            </a:lvl1pPr>
            <a:lvl2pPr marL="905850" indent="0">
              <a:buNone/>
              <a:defRPr sz="3963">
                <a:solidFill>
                  <a:schemeClr val="tx1">
                    <a:tint val="75000"/>
                  </a:schemeClr>
                </a:solidFill>
              </a:defRPr>
            </a:lvl2pPr>
            <a:lvl3pPr marL="1811701" indent="0">
              <a:buNone/>
              <a:defRPr sz="3566">
                <a:solidFill>
                  <a:schemeClr val="tx1">
                    <a:tint val="75000"/>
                  </a:schemeClr>
                </a:solidFill>
              </a:defRPr>
            </a:lvl3pPr>
            <a:lvl4pPr marL="2717551" indent="0">
              <a:buNone/>
              <a:defRPr sz="3170">
                <a:solidFill>
                  <a:schemeClr val="tx1">
                    <a:tint val="75000"/>
                  </a:schemeClr>
                </a:solidFill>
              </a:defRPr>
            </a:lvl4pPr>
            <a:lvl5pPr marL="3623401" indent="0">
              <a:buNone/>
              <a:defRPr sz="3170">
                <a:solidFill>
                  <a:schemeClr val="tx1">
                    <a:tint val="75000"/>
                  </a:schemeClr>
                </a:solidFill>
              </a:defRPr>
            </a:lvl5pPr>
            <a:lvl6pPr marL="4529252" indent="0">
              <a:buNone/>
              <a:defRPr sz="3170">
                <a:solidFill>
                  <a:schemeClr val="tx1">
                    <a:tint val="75000"/>
                  </a:schemeClr>
                </a:solidFill>
              </a:defRPr>
            </a:lvl6pPr>
            <a:lvl7pPr marL="5435102" indent="0">
              <a:buNone/>
              <a:defRPr sz="3170">
                <a:solidFill>
                  <a:schemeClr val="tx1">
                    <a:tint val="75000"/>
                  </a:schemeClr>
                </a:solidFill>
              </a:defRPr>
            </a:lvl7pPr>
            <a:lvl8pPr marL="6340953" indent="0">
              <a:buNone/>
              <a:defRPr sz="3170">
                <a:solidFill>
                  <a:schemeClr val="tx1">
                    <a:tint val="75000"/>
                  </a:schemeClr>
                </a:solidFill>
              </a:defRPr>
            </a:lvl8pPr>
            <a:lvl9pPr marL="7246803" indent="0">
              <a:buNone/>
              <a:defRPr sz="317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48448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660684" y="3651250"/>
            <a:ext cx="10266045"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228671" y="3651250"/>
            <a:ext cx="10266045" cy="87026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8882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663830" y="730251"/>
            <a:ext cx="20834033" cy="265112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3831" y="3362326"/>
            <a:ext cx="10218865" cy="1647824"/>
          </a:xfrm>
        </p:spPr>
        <p:txBody>
          <a:bodyPr anchor="b"/>
          <a:lstStyle>
            <a:lvl1pPr marL="0" indent="0">
              <a:buNone/>
              <a:defRPr sz="4755" b="1"/>
            </a:lvl1pPr>
            <a:lvl2pPr marL="905850" indent="0">
              <a:buNone/>
              <a:defRPr sz="3963" b="1"/>
            </a:lvl2pPr>
            <a:lvl3pPr marL="1811701" indent="0">
              <a:buNone/>
              <a:defRPr sz="3566" b="1"/>
            </a:lvl3pPr>
            <a:lvl4pPr marL="2717551" indent="0">
              <a:buNone/>
              <a:defRPr sz="3170" b="1"/>
            </a:lvl4pPr>
            <a:lvl5pPr marL="3623401" indent="0">
              <a:buNone/>
              <a:defRPr sz="3170" b="1"/>
            </a:lvl5pPr>
            <a:lvl6pPr marL="4529252" indent="0">
              <a:buNone/>
              <a:defRPr sz="3170" b="1"/>
            </a:lvl6pPr>
            <a:lvl7pPr marL="5435102" indent="0">
              <a:buNone/>
              <a:defRPr sz="3170" b="1"/>
            </a:lvl7pPr>
            <a:lvl8pPr marL="6340953" indent="0">
              <a:buNone/>
              <a:defRPr sz="3170" b="1"/>
            </a:lvl8pPr>
            <a:lvl9pPr marL="7246803" indent="0">
              <a:buNone/>
              <a:defRPr sz="3170" b="1"/>
            </a:lvl9pPr>
          </a:lstStyle>
          <a:p>
            <a:pPr lvl="0"/>
            <a:r>
              <a:rPr lang="es-ES" smtClean="0"/>
              <a:t>Editar el estilo de texto del patrón</a:t>
            </a:r>
          </a:p>
        </p:txBody>
      </p:sp>
      <p:sp>
        <p:nvSpPr>
          <p:cNvPr id="4" name="Content Placeholder 3"/>
          <p:cNvSpPr>
            <a:spLocks noGrp="1"/>
          </p:cNvSpPr>
          <p:nvPr>
            <p:ph sz="half" idx="2"/>
          </p:nvPr>
        </p:nvSpPr>
        <p:spPr>
          <a:xfrm>
            <a:off x="1663831" y="5010150"/>
            <a:ext cx="10218865"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228671" y="3362326"/>
            <a:ext cx="10269191" cy="1647824"/>
          </a:xfrm>
        </p:spPr>
        <p:txBody>
          <a:bodyPr anchor="b"/>
          <a:lstStyle>
            <a:lvl1pPr marL="0" indent="0">
              <a:buNone/>
              <a:defRPr sz="4755" b="1"/>
            </a:lvl1pPr>
            <a:lvl2pPr marL="905850" indent="0">
              <a:buNone/>
              <a:defRPr sz="3963" b="1"/>
            </a:lvl2pPr>
            <a:lvl3pPr marL="1811701" indent="0">
              <a:buNone/>
              <a:defRPr sz="3566" b="1"/>
            </a:lvl3pPr>
            <a:lvl4pPr marL="2717551" indent="0">
              <a:buNone/>
              <a:defRPr sz="3170" b="1"/>
            </a:lvl4pPr>
            <a:lvl5pPr marL="3623401" indent="0">
              <a:buNone/>
              <a:defRPr sz="3170" b="1"/>
            </a:lvl5pPr>
            <a:lvl6pPr marL="4529252" indent="0">
              <a:buNone/>
              <a:defRPr sz="3170" b="1"/>
            </a:lvl6pPr>
            <a:lvl7pPr marL="5435102" indent="0">
              <a:buNone/>
              <a:defRPr sz="3170" b="1"/>
            </a:lvl7pPr>
            <a:lvl8pPr marL="6340953" indent="0">
              <a:buNone/>
              <a:defRPr sz="3170" b="1"/>
            </a:lvl8pPr>
            <a:lvl9pPr marL="7246803" indent="0">
              <a:buNone/>
              <a:defRPr sz="3170" b="1"/>
            </a:lvl9pPr>
          </a:lstStyle>
          <a:p>
            <a:pPr lvl="0"/>
            <a:r>
              <a:rPr lang="es-ES" smtClean="0"/>
              <a:t>Editar el estilo de texto del patrón</a:t>
            </a:r>
          </a:p>
        </p:txBody>
      </p:sp>
      <p:sp>
        <p:nvSpPr>
          <p:cNvPr id="6" name="Content Placeholder 5"/>
          <p:cNvSpPr>
            <a:spLocks noGrp="1"/>
          </p:cNvSpPr>
          <p:nvPr>
            <p:ph sz="quarter" idx="4"/>
          </p:nvPr>
        </p:nvSpPr>
        <p:spPr>
          <a:xfrm>
            <a:off x="12228671" y="5010150"/>
            <a:ext cx="10269191" cy="736917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3E274A6-AAEE-43EE-9EED-6EE58C813C2A}" type="datetimeFigureOut">
              <a:rPr lang="en-US" smtClean="0"/>
              <a:t>4/8/2023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77152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D3E274A6-AAEE-43EE-9EED-6EE58C813C2A}" type="datetimeFigureOut">
              <a:rPr lang="en-US" smtClean="0"/>
              <a:t>4/8/2023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183548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274A6-AAEE-43EE-9EED-6EE58C813C2A}" type="datetimeFigureOut">
              <a:rPr lang="en-US" smtClean="0"/>
              <a:t>4/8/2023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1912296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831" y="914400"/>
            <a:ext cx="7790745" cy="3200400"/>
          </a:xfrm>
        </p:spPr>
        <p:txBody>
          <a:bodyPr anchor="b"/>
          <a:lstStyle>
            <a:lvl1pPr>
              <a:defRPr sz="634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269191" y="1974851"/>
            <a:ext cx="12228671" cy="9747250"/>
          </a:xfrm>
        </p:spPr>
        <p:txBody>
          <a:bodyPr/>
          <a:lstStyle>
            <a:lvl1pPr>
              <a:defRPr sz="6340"/>
            </a:lvl1pPr>
            <a:lvl2pPr>
              <a:defRPr sz="5548"/>
            </a:lvl2pPr>
            <a:lvl3pPr>
              <a:defRPr sz="4755"/>
            </a:lvl3pPr>
            <a:lvl4pPr>
              <a:defRPr sz="3963"/>
            </a:lvl4pPr>
            <a:lvl5pPr>
              <a:defRPr sz="3963"/>
            </a:lvl5pPr>
            <a:lvl6pPr>
              <a:defRPr sz="3963"/>
            </a:lvl6pPr>
            <a:lvl7pPr>
              <a:defRPr sz="3963"/>
            </a:lvl7pPr>
            <a:lvl8pPr>
              <a:defRPr sz="3963"/>
            </a:lvl8pPr>
            <a:lvl9pPr>
              <a:defRPr sz="3963"/>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663831" y="4114800"/>
            <a:ext cx="7790745" cy="7623176"/>
          </a:xfrm>
        </p:spPr>
        <p:txBody>
          <a:bodyPr/>
          <a:lstStyle>
            <a:lvl1pPr marL="0" indent="0">
              <a:buNone/>
              <a:defRPr sz="3170"/>
            </a:lvl1pPr>
            <a:lvl2pPr marL="905850" indent="0">
              <a:buNone/>
              <a:defRPr sz="2774"/>
            </a:lvl2pPr>
            <a:lvl3pPr marL="1811701" indent="0">
              <a:buNone/>
              <a:defRPr sz="2378"/>
            </a:lvl3pPr>
            <a:lvl4pPr marL="2717551" indent="0">
              <a:buNone/>
              <a:defRPr sz="1981"/>
            </a:lvl4pPr>
            <a:lvl5pPr marL="3623401" indent="0">
              <a:buNone/>
              <a:defRPr sz="1981"/>
            </a:lvl5pPr>
            <a:lvl6pPr marL="4529252" indent="0">
              <a:buNone/>
              <a:defRPr sz="1981"/>
            </a:lvl6pPr>
            <a:lvl7pPr marL="5435102" indent="0">
              <a:buNone/>
              <a:defRPr sz="1981"/>
            </a:lvl7pPr>
            <a:lvl8pPr marL="6340953" indent="0">
              <a:buNone/>
              <a:defRPr sz="1981"/>
            </a:lvl8pPr>
            <a:lvl9pPr marL="7246803"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419332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63831" y="914400"/>
            <a:ext cx="7790745" cy="3200400"/>
          </a:xfrm>
        </p:spPr>
        <p:txBody>
          <a:bodyPr anchor="b"/>
          <a:lstStyle>
            <a:lvl1pPr>
              <a:defRPr sz="634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269191" y="1974851"/>
            <a:ext cx="12228671" cy="9747250"/>
          </a:xfrm>
        </p:spPr>
        <p:txBody>
          <a:bodyPr anchor="t"/>
          <a:lstStyle>
            <a:lvl1pPr marL="0" indent="0">
              <a:buNone/>
              <a:defRPr sz="6340"/>
            </a:lvl1pPr>
            <a:lvl2pPr marL="905850" indent="0">
              <a:buNone/>
              <a:defRPr sz="5548"/>
            </a:lvl2pPr>
            <a:lvl3pPr marL="1811701" indent="0">
              <a:buNone/>
              <a:defRPr sz="4755"/>
            </a:lvl3pPr>
            <a:lvl4pPr marL="2717551" indent="0">
              <a:buNone/>
              <a:defRPr sz="3963"/>
            </a:lvl4pPr>
            <a:lvl5pPr marL="3623401" indent="0">
              <a:buNone/>
              <a:defRPr sz="3963"/>
            </a:lvl5pPr>
            <a:lvl6pPr marL="4529252" indent="0">
              <a:buNone/>
              <a:defRPr sz="3963"/>
            </a:lvl6pPr>
            <a:lvl7pPr marL="5435102" indent="0">
              <a:buNone/>
              <a:defRPr sz="3963"/>
            </a:lvl7pPr>
            <a:lvl8pPr marL="6340953" indent="0">
              <a:buNone/>
              <a:defRPr sz="3963"/>
            </a:lvl8pPr>
            <a:lvl9pPr marL="7246803" indent="0">
              <a:buNone/>
              <a:defRPr sz="3963"/>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63831" y="4114800"/>
            <a:ext cx="7790745" cy="7623176"/>
          </a:xfrm>
        </p:spPr>
        <p:txBody>
          <a:bodyPr/>
          <a:lstStyle>
            <a:lvl1pPr marL="0" indent="0">
              <a:buNone/>
              <a:defRPr sz="3170"/>
            </a:lvl1pPr>
            <a:lvl2pPr marL="905850" indent="0">
              <a:buNone/>
              <a:defRPr sz="2774"/>
            </a:lvl2pPr>
            <a:lvl3pPr marL="1811701" indent="0">
              <a:buNone/>
              <a:defRPr sz="2378"/>
            </a:lvl3pPr>
            <a:lvl4pPr marL="2717551" indent="0">
              <a:buNone/>
              <a:defRPr sz="1981"/>
            </a:lvl4pPr>
            <a:lvl5pPr marL="3623401" indent="0">
              <a:buNone/>
              <a:defRPr sz="1981"/>
            </a:lvl5pPr>
            <a:lvl6pPr marL="4529252" indent="0">
              <a:buNone/>
              <a:defRPr sz="1981"/>
            </a:lvl6pPr>
            <a:lvl7pPr marL="5435102" indent="0">
              <a:buNone/>
              <a:defRPr sz="1981"/>
            </a:lvl7pPr>
            <a:lvl8pPr marL="6340953" indent="0">
              <a:buNone/>
              <a:defRPr sz="1981"/>
            </a:lvl8pPr>
            <a:lvl9pPr marL="7246803" indent="0">
              <a:buNone/>
              <a:defRPr sz="1981"/>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D3E274A6-AAEE-43EE-9EED-6EE58C813C2A}" type="datetimeFigureOut">
              <a:rPr lang="en-US" smtClean="0"/>
              <a:t>4/8/2023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48315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356150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286208" y="730250"/>
            <a:ext cx="5208508" cy="11623676"/>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660684" y="730250"/>
            <a:ext cx="15323582" cy="11623676"/>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3E274A6-AAEE-43EE-9EED-6EE58C813C2A}" type="datetimeFigureOut">
              <a:rPr lang="en-US" smtClean="0"/>
              <a:t>4/8/2023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E8487-8125-4D8A-9D94-90ED4356D00E}" type="slidenum">
              <a:rPr lang="en-US" smtClean="0"/>
              <a:t>‹Nº›</a:t>
            </a:fld>
            <a:endParaRPr lang="en-US"/>
          </a:p>
        </p:txBody>
      </p:sp>
    </p:spTree>
    <p:extLst>
      <p:ext uri="{BB962C8B-B14F-4D97-AF65-F5344CB8AC3E}">
        <p14:creationId xmlns:p14="http://schemas.microsoft.com/office/powerpoint/2010/main" val="550331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620314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0684" y="730251"/>
            <a:ext cx="20834033" cy="265112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660684" y="3651250"/>
            <a:ext cx="20834033" cy="870267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660684" y="12712701"/>
            <a:ext cx="5434965" cy="730250"/>
          </a:xfrm>
          <a:prstGeom prst="rect">
            <a:avLst/>
          </a:prstGeom>
        </p:spPr>
        <p:txBody>
          <a:bodyPr vert="horz" lIns="91440" tIns="45720" rIns="91440" bIns="45720" rtlCol="0" anchor="ctr"/>
          <a:lstStyle>
            <a:lvl1pPr algn="l">
              <a:defRPr sz="2378">
                <a:solidFill>
                  <a:schemeClr val="tx1">
                    <a:tint val="75000"/>
                  </a:schemeClr>
                </a:solidFill>
              </a:defRPr>
            </a:lvl1pPr>
          </a:lstStyle>
          <a:p>
            <a:fld id="{D3E274A6-AAEE-43EE-9EED-6EE58C813C2A}" type="datetimeFigureOut">
              <a:rPr lang="en-US" smtClean="0"/>
              <a:t>4/8/2023</a:t>
            </a:fld>
            <a:endParaRPr lang="en-US"/>
          </a:p>
        </p:txBody>
      </p:sp>
      <p:sp>
        <p:nvSpPr>
          <p:cNvPr id="5" name="Footer Placeholder 4"/>
          <p:cNvSpPr>
            <a:spLocks noGrp="1"/>
          </p:cNvSpPr>
          <p:nvPr>
            <p:ph type="ftr" sz="quarter" idx="3"/>
          </p:nvPr>
        </p:nvSpPr>
        <p:spPr>
          <a:xfrm>
            <a:off x="8001476" y="12712701"/>
            <a:ext cx="8152448" cy="730250"/>
          </a:xfrm>
          <a:prstGeom prst="rect">
            <a:avLst/>
          </a:prstGeom>
        </p:spPr>
        <p:txBody>
          <a:bodyPr vert="horz" lIns="91440" tIns="45720" rIns="91440" bIns="45720" rtlCol="0" anchor="ctr"/>
          <a:lstStyle>
            <a:lvl1pPr algn="ctr">
              <a:defRPr sz="237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059751" y="12712701"/>
            <a:ext cx="5434965" cy="730250"/>
          </a:xfrm>
          <a:prstGeom prst="rect">
            <a:avLst/>
          </a:prstGeom>
        </p:spPr>
        <p:txBody>
          <a:bodyPr vert="horz" lIns="91440" tIns="45720" rIns="91440" bIns="45720" rtlCol="0" anchor="ctr"/>
          <a:lstStyle>
            <a:lvl1pPr algn="r">
              <a:defRPr sz="2378">
                <a:solidFill>
                  <a:schemeClr val="tx1">
                    <a:tint val="75000"/>
                  </a:schemeClr>
                </a:solidFill>
              </a:defRPr>
            </a:lvl1pPr>
          </a:lstStyle>
          <a:p>
            <a:fld id="{927E8487-8125-4D8A-9D94-90ED4356D00E}" type="slidenum">
              <a:rPr lang="en-US" smtClean="0"/>
              <a:t>‹Nº›</a:t>
            </a:fld>
            <a:endParaRPr lang="en-US"/>
          </a:p>
        </p:txBody>
      </p:sp>
    </p:spTree>
    <p:extLst>
      <p:ext uri="{BB962C8B-B14F-4D97-AF65-F5344CB8AC3E}">
        <p14:creationId xmlns:p14="http://schemas.microsoft.com/office/powerpoint/2010/main" val="182793998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811701" rtl="0" eaLnBrk="1" latinLnBrk="0" hangingPunct="1">
        <a:lnSpc>
          <a:spcPct val="90000"/>
        </a:lnSpc>
        <a:spcBef>
          <a:spcPct val="0"/>
        </a:spcBef>
        <a:buNone/>
        <a:defRPr sz="8718" kern="1200">
          <a:solidFill>
            <a:schemeClr val="tx1"/>
          </a:solidFill>
          <a:latin typeface="+mj-lt"/>
          <a:ea typeface="+mj-ea"/>
          <a:cs typeface="+mj-cs"/>
        </a:defRPr>
      </a:lvl1pPr>
    </p:titleStyle>
    <p:bodyStyle>
      <a:lvl1pPr marL="452925" indent="-452925" algn="l" defTabSz="1811701" rtl="0" eaLnBrk="1" latinLnBrk="0" hangingPunct="1">
        <a:lnSpc>
          <a:spcPct val="90000"/>
        </a:lnSpc>
        <a:spcBef>
          <a:spcPts val="1981"/>
        </a:spcBef>
        <a:buFont typeface="Arial" panose="020B0604020202020204" pitchFamily="34" charset="0"/>
        <a:buChar char="•"/>
        <a:defRPr sz="5548" kern="1200">
          <a:solidFill>
            <a:schemeClr val="tx1"/>
          </a:solidFill>
          <a:latin typeface="+mn-lt"/>
          <a:ea typeface="+mn-ea"/>
          <a:cs typeface="+mn-cs"/>
        </a:defRPr>
      </a:lvl1pPr>
      <a:lvl2pPr marL="1358776" indent="-452925" algn="l" defTabSz="1811701" rtl="0" eaLnBrk="1" latinLnBrk="0" hangingPunct="1">
        <a:lnSpc>
          <a:spcPct val="90000"/>
        </a:lnSpc>
        <a:spcBef>
          <a:spcPts val="991"/>
        </a:spcBef>
        <a:buFont typeface="Arial" panose="020B0604020202020204" pitchFamily="34" charset="0"/>
        <a:buChar char="•"/>
        <a:defRPr sz="4755" kern="1200">
          <a:solidFill>
            <a:schemeClr val="tx1"/>
          </a:solidFill>
          <a:latin typeface="+mn-lt"/>
          <a:ea typeface="+mn-ea"/>
          <a:cs typeface="+mn-cs"/>
        </a:defRPr>
      </a:lvl2pPr>
      <a:lvl3pPr marL="2264626" indent="-452925" algn="l" defTabSz="1811701" rtl="0" eaLnBrk="1" latinLnBrk="0" hangingPunct="1">
        <a:lnSpc>
          <a:spcPct val="90000"/>
        </a:lnSpc>
        <a:spcBef>
          <a:spcPts val="991"/>
        </a:spcBef>
        <a:buFont typeface="Arial" panose="020B0604020202020204" pitchFamily="34" charset="0"/>
        <a:buChar char="•"/>
        <a:defRPr sz="3963" kern="1200">
          <a:solidFill>
            <a:schemeClr val="tx1"/>
          </a:solidFill>
          <a:latin typeface="+mn-lt"/>
          <a:ea typeface="+mn-ea"/>
          <a:cs typeface="+mn-cs"/>
        </a:defRPr>
      </a:lvl3pPr>
      <a:lvl4pPr marL="3170476"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4pPr>
      <a:lvl5pPr marL="407632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5pPr>
      <a:lvl6pPr marL="498217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6pPr>
      <a:lvl7pPr marL="5888027"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7pPr>
      <a:lvl8pPr marL="6793878"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8pPr>
      <a:lvl9pPr marL="7699728" indent="-452925" algn="l" defTabSz="1811701" rtl="0" eaLnBrk="1" latinLnBrk="0" hangingPunct="1">
        <a:lnSpc>
          <a:spcPct val="90000"/>
        </a:lnSpc>
        <a:spcBef>
          <a:spcPts val="991"/>
        </a:spcBef>
        <a:buFont typeface="Arial" panose="020B0604020202020204" pitchFamily="34" charset="0"/>
        <a:buChar char="•"/>
        <a:defRPr sz="3566" kern="1200">
          <a:solidFill>
            <a:schemeClr val="tx1"/>
          </a:solidFill>
          <a:latin typeface="+mn-lt"/>
          <a:ea typeface="+mn-ea"/>
          <a:cs typeface="+mn-cs"/>
        </a:defRPr>
      </a:lvl9pPr>
    </p:bodyStyle>
    <p:otherStyle>
      <a:defPPr>
        <a:defRPr lang="en-US"/>
      </a:defPPr>
      <a:lvl1pPr marL="0" algn="l" defTabSz="1811701" rtl="0" eaLnBrk="1" latinLnBrk="0" hangingPunct="1">
        <a:defRPr sz="3566" kern="1200">
          <a:solidFill>
            <a:schemeClr val="tx1"/>
          </a:solidFill>
          <a:latin typeface="+mn-lt"/>
          <a:ea typeface="+mn-ea"/>
          <a:cs typeface="+mn-cs"/>
        </a:defRPr>
      </a:lvl1pPr>
      <a:lvl2pPr marL="905850" algn="l" defTabSz="1811701" rtl="0" eaLnBrk="1" latinLnBrk="0" hangingPunct="1">
        <a:defRPr sz="3566" kern="1200">
          <a:solidFill>
            <a:schemeClr val="tx1"/>
          </a:solidFill>
          <a:latin typeface="+mn-lt"/>
          <a:ea typeface="+mn-ea"/>
          <a:cs typeface="+mn-cs"/>
        </a:defRPr>
      </a:lvl2pPr>
      <a:lvl3pPr marL="1811701" algn="l" defTabSz="1811701" rtl="0" eaLnBrk="1" latinLnBrk="0" hangingPunct="1">
        <a:defRPr sz="3566" kern="1200">
          <a:solidFill>
            <a:schemeClr val="tx1"/>
          </a:solidFill>
          <a:latin typeface="+mn-lt"/>
          <a:ea typeface="+mn-ea"/>
          <a:cs typeface="+mn-cs"/>
        </a:defRPr>
      </a:lvl3pPr>
      <a:lvl4pPr marL="2717551" algn="l" defTabSz="1811701" rtl="0" eaLnBrk="1" latinLnBrk="0" hangingPunct="1">
        <a:defRPr sz="3566" kern="1200">
          <a:solidFill>
            <a:schemeClr val="tx1"/>
          </a:solidFill>
          <a:latin typeface="+mn-lt"/>
          <a:ea typeface="+mn-ea"/>
          <a:cs typeface="+mn-cs"/>
        </a:defRPr>
      </a:lvl4pPr>
      <a:lvl5pPr marL="3623401" algn="l" defTabSz="1811701" rtl="0" eaLnBrk="1" latinLnBrk="0" hangingPunct="1">
        <a:defRPr sz="3566" kern="1200">
          <a:solidFill>
            <a:schemeClr val="tx1"/>
          </a:solidFill>
          <a:latin typeface="+mn-lt"/>
          <a:ea typeface="+mn-ea"/>
          <a:cs typeface="+mn-cs"/>
        </a:defRPr>
      </a:lvl5pPr>
      <a:lvl6pPr marL="4529252" algn="l" defTabSz="1811701" rtl="0" eaLnBrk="1" latinLnBrk="0" hangingPunct="1">
        <a:defRPr sz="3566" kern="1200">
          <a:solidFill>
            <a:schemeClr val="tx1"/>
          </a:solidFill>
          <a:latin typeface="+mn-lt"/>
          <a:ea typeface="+mn-ea"/>
          <a:cs typeface="+mn-cs"/>
        </a:defRPr>
      </a:lvl6pPr>
      <a:lvl7pPr marL="5435102" algn="l" defTabSz="1811701" rtl="0" eaLnBrk="1" latinLnBrk="0" hangingPunct="1">
        <a:defRPr sz="3566" kern="1200">
          <a:solidFill>
            <a:schemeClr val="tx1"/>
          </a:solidFill>
          <a:latin typeface="+mn-lt"/>
          <a:ea typeface="+mn-ea"/>
          <a:cs typeface="+mn-cs"/>
        </a:defRPr>
      </a:lvl7pPr>
      <a:lvl8pPr marL="6340953" algn="l" defTabSz="1811701" rtl="0" eaLnBrk="1" latinLnBrk="0" hangingPunct="1">
        <a:defRPr sz="3566" kern="1200">
          <a:solidFill>
            <a:schemeClr val="tx1"/>
          </a:solidFill>
          <a:latin typeface="+mn-lt"/>
          <a:ea typeface="+mn-ea"/>
          <a:cs typeface="+mn-cs"/>
        </a:defRPr>
      </a:lvl8pPr>
      <a:lvl9pPr marL="7246803" algn="l" defTabSz="1811701" rtl="0" eaLnBrk="1" latinLnBrk="0" hangingPunct="1">
        <a:defRPr sz="35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13094677" cy="14680942"/>
          </a:xfrm>
          <a:prstGeom prst="rect">
            <a:avLst/>
          </a:prstGeom>
        </p:spPr>
        <p:txBody>
          <a:bodyPr wrap="square">
            <a:spAutoFit/>
          </a:bodyPr>
          <a:lstStyle/>
          <a:p>
            <a:pPr algn="just"/>
            <a:r>
              <a:rPr lang="es-ES" sz="5400" b="1" dirty="0"/>
              <a:t>Capítulo </a:t>
            </a:r>
            <a:r>
              <a:rPr lang="es-ES" sz="5400" b="1" dirty="0" smtClean="0"/>
              <a:t>6  Teoría</a:t>
            </a:r>
            <a:r>
              <a:rPr lang="es-ES" sz="5400" b="1" dirty="0"/>
              <a:t>, prueba y puesta en servicio de </a:t>
            </a:r>
            <a:r>
              <a:rPr lang="es-ES" sz="5400" b="1" dirty="0" smtClean="0"/>
              <a:t>líneas de transmisión</a:t>
            </a:r>
          </a:p>
          <a:p>
            <a:pPr algn="just"/>
            <a:endParaRPr lang="es-ES" sz="2800" b="1" dirty="0"/>
          </a:p>
          <a:p>
            <a:pPr algn="just"/>
            <a:r>
              <a:rPr lang="es-ES" sz="2800" b="1" dirty="0"/>
              <a:t>6.1 INTRODUCCIÓN</a:t>
            </a:r>
          </a:p>
          <a:p>
            <a:pPr algn="just"/>
            <a:r>
              <a:rPr lang="es-ES" sz="2800" dirty="0"/>
              <a:t>Una línea de transmisión es la línea eléctrica que transfiere </a:t>
            </a:r>
            <a:r>
              <a:rPr lang="es-ES" sz="2800" dirty="0" smtClean="0"/>
              <a:t>energía </a:t>
            </a:r>
            <a:r>
              <a:rPr lang="es-ES" sz="2800" dirty="0"/>
              <a:t>de un lugar a otro. Puede ser a corta </a:t>
            </a:r>
            <a:r>
              <a:rPr lang="es-ES" sz="2800" dirty="0" smtClean="0"/>
              <a:t>o  larga distancia</a:t>
            </a:r>
            <a:r>
              <a:rPr lang="es-ES" sz="2800" dirty="0"/>
              <a:t>. Las líneas pueden ser líneas aéreas o cables </a:t>
            </a:r>
            <a:r>
              <a:rPr lang="es-ES" sz="2800" dirty="0" smtClean="0"/>
              <a:t>subterráneos</a:t>
            </a:r>
            <a:r>
              <a:rPr lang="es-ES" sz="2800" dirty="0"/>
              <a:t>, y transmisión de CA o CC</a:t>
            </a:r>
            <a:r>
              <a:rPr lang="es-ES" sz="2800" dirty="0" smtClean="0"/>
              <a:t>.</a:t>
            </a:r>
          </a:p>
          <a:p>
            <a:pPr algn="just"/>
            <a:endParaRPr lang="es-ES" sz="2800" dirty="0"/>
          </a:p>
          <a:p>
            <a:pPr algn="just"/>
            <a:r>
              <a:rPr lang="es-ES" sz="2800" b="1" dirty="0"/>
              <a:t>6.2 LÍNEAS AÉREAS DE </a:t>
            </a:r>
            <a:r>
              <a:rPr lang="es-ES" sz="2800" b="1" dirty="0" smtClean="0"/>
              <a:t>CA</a:t>
            </a:r>
          </a:p>
          <a:p>
            <a:pPr algn="just"/>
            <a:endParaRPr lang="es-ES" sz="2800" dirty="0"/>
          </a:p>
          <a:p>
            <a:pPr algn="just"/>
            <a:r>
              <a:rPr lang="es-ES" sz="2800" dirty="0"/>
              <a:t>Las líneas de transmisión aéreas de </a:t>
            </a:r>
            <a:r>
              <a:rPr lang="es-ES" sz="2800" dirty="0" smtClean="0"/>
              <a:t>CA constan de conductores</a:t>
            </a:r>
            <a:r>
              <a:rPr lang="es-ES" sz="2800" dirty="0"/>
              <a:t>, cables de tierra, </a:t>
            </a:r>
            <a:r>
              <a:rPr lang="es-ES" sz="2800" dirty="0" smtClean="0"/>
              <a:t>aislantes y torres. Se utilizan para </a:t>
            </a:r>
            <a:r>
              <a:rPr lang="es-ES" sz="2800" dirty="0"/>
              <a:t>tensiones en el rango de 66 a 800 </a:t>
            </a:r>
            <a:r>
              <a:rPr lang="es-ES" sz="2800" dirty="0" err="1"/>
              <a:t>kV</a:t>
            </a:r>
            <a:r>
              <a:rPr lang="es-ES" sz="2800" dirty="0"/>
              <a:t>. Este alto nivel de </a:t>
            </a:r>
            <a:r>
              <a:rPr lang="es-ES" sz="2800" dirty="0" smtClean="0"/>
              <a:t>tensión </a:t>
            </a:r>
            <a:r>
              <a:rPr lang="es-ES" sz="2800" dirty="0"/>
              <a:t>es para reducir las pérdidas de energía durante la </a:t>
            </a:r>
            <a:r>
              <a:rPr lang="es-ES" sz="2800" dirty="0" smtClean="0"/>
              <a:t>transferencia </a:t>
            </a:r>
            <a:r>
              <a:rPr lang="es-ES" sz="2800" dirty="0"/>
              <a:t>de energía a través de la línea.</a:t>
            </a:r>
          </a:p>
          <a:p>
            <a:pPr algn="just"/>
            <a:r>
              <a:rPr lang="es-ES" sz="2800" dirty="0"/>
              <a:t>Los conductores de potencia suelen estar hechos de </a:t>
            </a:r>
            <a:r>
              <a:rPr lang="es-ES" sz="2800" dirty="0" smtClean="0"/>
              <a:t>aluminio con un </a:t>
            </a:r>
            <a:r>
              <a:rPr lang="es-ES" sz="2800" dirty="0"/>
              <a:t>núcleo de acero trenzado (</a:t>
            </a:r>
            <a:r>
              <a:rPr lang="es-ES" sz="2800" dirty="0" smtClean="0"/>
              <a:t>conductor de aluminio </a:t>
            </a:r>
            <a:r>
              <a:rPr lang="es-ES" sz="2800" dirty="0"/>
              <a:t>reforzado con acero). En tensiones más elevadas, se </a:t>
            </a:r>
            <a:r>
              <a:rPr lang="es-ES" sz="2800" dirty="0" smtClean="0"/>
              <a:t>agrupa </a:t>
            </a:r>
            <a:r>
              <a:rPr lang="es-ES" sz="2800" dirty="0"/>
              <a:t>para formar una fase </a:t>
            </a:r>
            <a:r>
              <a:rPr lang="es-ES" sz="2800" dirty="0" smtClean="0"/>
              <a:t>de la línea aérea para reducir el </a:t>
            </a:r>
            <a:r>
              <a:rPr lang="es-ES" sz="2800" dirty="0"/>
              <a:t>efecto corona (campo eléctrico) y la interferencia de radio. </a:t>
            </a:r>
          </a:p>
          <a:p>
            <a:pPr algn="just"/>
            <a:r>
              <a:rPr lang="es-ES" sz="2800" dirty="0"/>
              <a:t>El cable de tierra </a:t>
            </a:r>
            <a:r>
              <a:rPr lang="es-ES" sz="2800" dirty="0" smtClean="0"/>
              <a:t>no transporta </a:t>
            </a:r>
            <a:r>
              <a:rPr lang="es-ES" sz="2800" dirty="0"/>
              <a:t>corriente y está hecho de </a:t>
            </a:r>
            <a:r>
              <a:rPr lang="es-ES" sz="2800" dirty="0" smtClean="0"/>
              <a:t>acero </a:t>
            </a:r>
            <a:r>
              <a:rPr lang="es-ES" sz="2800" dirty="0"/>
              <a:t>de alta resistencia o acero y aluminio. Los aisladores </a:t>
            </a:r>
            <a:r>
              <a:rPr lang="es-ES" sz="2800" dirty="0" smtClean="0"/>
              <a:t>aíslan </a:t>
            </a:r>
            <a:r>
              <a:rPr lang="es-ES" sz="2800" dirty="0"/>
              <a:t>las fases vivas </a:t>
            </a:r>
            <a:r>
              <a:rPr lang="es-ES" sz="2800" dirty="0" smtClean="0"/>
              <a:t>del cuerpo de la </a:t>
            </a:r>
            <a:r>
              <a:rPr lang="es-ES" sz="2800" dirty="0"/>
              <a:t>torre que representan </a:t>
            </a:r>
            <a:r>
              <a:rPr lang="es-ES" sz="2800" dirty="0" smtClean="0"/>
              <a:t>la </a:t>
            </a:r>
            <a:r>
              <a:rPr lang="es-ES" sz="2800" dirty="0"/>
              <a:t>tierra. Las torres son conductores de apoyo</a:t>
            </a:r>
            <a:r>
              <a:rPr lang="es-ES" sz="2800" dirty="0" smtClean="0"/>
              <a:t>.</a:t>
            </a:r>
          </a:p>
          <a:p>
            <a:pPr algn="just"/>
            <a:endParaRPr lang="es-ES" sz="2800" b="1" dirty="0"/>
          </a:p>
          <a:p>
            <a:pPr algn="just"/>
            <a:r>
              <a:rPr lang="es-ES" sz="2800" b="1" dirty="0" smtClean="0"/>
              <a:t>6.2.1   Características   eléctricas   de   las   líneas   </a:t>
            </a:r>
            <a:r>
              <a:rPr lang="es-ES" sz="2800" b="1" dirty="0"/>
              <a:t>de </a:t>
            </a:r>
            <a:r>
              <a:rPr lang="es-ES" sz="2800" b="1" dirty="0" smtClean="0"/>
              <a:t>transmisión </a:t>
            </a:r>
            <a:r>
              <a:rPr lang="es-ES" sz="2800" b="1" dirty="0"/>
              <a:t>de </a:t>
            </a:r>
            <a:r>
              <a:rPr lang="es-ES" sz="2800" b="1" dirty="0" smtClean="0"/>
              <a:t>CA</a:t>
            </a:r>
          </a:p>
          <a:p>
            <a:pPr algn="just"/>
            <a:endParaRPr lang="es-ES" sz="2800" dirty="0"/>
          </a:p>
          <a:p>
            <a:pPr algn="just"/>
            <a:r>
              <a:rPr lang="es-ES" sz="2800" dirty="0" smtClean="0"/>
              <a:t>Las características de estas líneas de  transmisión consisten en </a:t>
            </a:r>
            <a:r>
              <a:rPr lang="es-ES" sz="2800" dirty="0"/>
              <a:t>resistencia (R), inductancia L), y </a:t>
            </a:r>
            <a:r>
              <a:rPr lang="es-ES" sz="2800" dirty="0" smtClean="0"/>
              <a:t>capacitancia C</a:t>
            </a:r>
            <a:r>
              <a:rPr lang="es-ES" sz="2800" dirty="0"/>
              <a:t>) </a:t>
            </a:r>
            <a:r>
              <a:rPr lang="es-ES" sz="2800" dirty="0" smtClean="0"/>
              <a:t>distribuidos </a:t>
            </a:r>
            <a:r>
              <a:rPr lang="es-ES" sz="2800" dirty="0"/>
              <a:t>uniformemente a lo largo de la </a:t>
            </a:r>
            <a:r>
              <a:rPr lang="es-ES" sz="2800" dirty="0" smtClean="0"/>
              <a:t>línea. La Figura </a:t>
            </a:r>
            <a:r>
              <a:rPr lang="es-ES" sz="2800" dirty="0"/>
              <a:t>6.1 </a:t>
            </a:r>
            <a:r>
              <a:rPr lang="es-ES" sz="2800" dirty="0" smtClean="0"/>
              <a:t>muestra la representación común de la línea de transmisión en </a:t>
            </a:r>
            <a:r>
              <a:rPr lang="es-ES" sz="2800" dirty="0"/>
              <a:t>la </a:t>
            </a:r>
            <a:r>
              <a:rPr lang="es-ES" sz="2800" dirty="0" smtClean="0"/>
              <a:t>conexión  </a:t>
            </a:r>
            <a:r>
              <a:rPr lang="es-ES" sz="2800" dirty="0"/>
              <a:t>π.</a:t>
            </a:r>
          </a:p>
          <a:p>
            <a:pPr algn="just"/>
            <a:r>
              <a:rPr lang="es-ES" sz="2800" dirty="0"/>
              <a:t>La transmisión aérea tiene un límite de capacidad de carga </a:t>
            </a:r>
            <a:r>
              <a:rPr lang="es-ES" sz="2800" dirty="0" smtClean="0"/>
              <a:t>según </a:t>
            </a:r>
            <a:r>
              <a:rPr lang="es-ES" sz="2800" dirty="0"/>
              <a:t>su longitud y el nivel de tensión del sistema, como se </a:t>
            </a:r>
            <a:r>
              <a:rPr lang="es-ES" sz="2800" dirty="0" smtClean="0"/>
              <a:t>muestra </a:t>
            </a:r>
            <a:r>
              <a:rPr lang="es-ES" sz="2800" dirty="0"/>
              <a:t>en la Figura 6.2</a:t>
            </a:r>
            <a:r>
              <a:rPr lang="es-ES" sz="2800" dirty="0" smtClean="0"/>
              <a:t>.</a:t>
            </a:r>
          </a:p>
          <a:p>
            <a:pPr algn="just"/>
            <a:endParaRPr lang="es-ES" sz="2800" dirty="0"/>
          </a:p>
          <a:p>
            <a:pPr algn="just"/>
            <a:endParaRPr lang="es-ES" sz="2800" dirty="0"/>
          </a:p>
          <a:p>
            <a:pPr algn="just"/>
            <a:endParaRPr lang="es-ES" sz="2800" dirty="0"/>
          </a:p>
        </p:txBody>
      </p:sp>
      <p:sp>
        <p:nvSpPr>
          <p:cNvPr id="4" name="Rectángulo 3"/>
          <p:cNvSpPr/>
          <p:nvPr/>
        </p:nvSpPr>
        <p:spPr>
          <a:xfrm>
            <a:off x="13916758" y="291941"/>
            <a:ext cx="9641074" cy="13449836"/>
          </a:xfrm>
          <a:prstGeom prst="rect">
            <a:avLst/>
          </a:prstGeom>
        </p:spPr>
        <p:txBody>
          <a:bodyPr wrap="square">
            <a:spAutoFit/>
          </a:bodyPr>
          <a:lstStyle/>
          <a:p>
            <a:pPr algn="just"/>
            <a:r>
              <a:rPr lang="es-ES" sz="2800" dirty="0"/>
              <a:t>La capacidad de carga del cable también está limitada debido a la corriente de carga. Cuanto más largo sea el cable, mayor capacitancia, mayor corriente de carga y mayor costo de usar equipo de compensación para compensar la potencia reactiva suministrada por esta capacitancia. La capacidad de transporte de línea se puede mejorar mediante  el uso de  una compensación de  capacitancia en   serie durante mucho tiempo.</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ctr"/>
            <a:endParaRPr lang="es-ES" sz="2800" b="1" dirty="0" smtClean="0"/>
          </a:p>
          <a:p>
            <a:pPr algn="ctr"/>
            <a:r>
              <a:rPr lang="es-ES" sz="2800" b="1" dirty="0" smtClean="0"/>
              <a:t>FIGURA </a:t>
            </a:r>
            <a:r>
              <a:rPr lang="es-ES" sz="2800" b="1" dirty="0"/>
              <a:t>6.1 Representación común de la línea aérea de transmisión.</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a:t>FIGURA 6.2 La carga de las líneas de transmisión aéreas limita con la longitud de la línea y el nivel de tensión.</a:t>
            </a:r>
          </a:p>
        </p:txBody>
      </p:sp>
      <p:pic>
        <p:nvPicPr>
          <p:cNvPr id="5" name="Imagen 4"/>
          <p:cNvPicPr>
            <a:picLocks noChangeAspect="1"/>
          </p:cNvPicPr>
          <p:nvPr/>
        </p:nvPicPr>
        <p:blipFill>
          <a:blip r:embed="rId2"/>
          <a:stretch>
            <a:fillRect/>
          </a:stretch>
        </p:blipFill>
        <p:spPr>
          <a:xfrm>
            <a:off x="14895095" y="3436307"/>
            <a:ext cx="7363326" cy="4576725"/>
          </a:xfrm>
          <a:prstGeom prst="rect">
            <a:avLst/>
          </a:prstGeom>
        </p:spPr>
      </p:pic>
      <p:pic>
        <p:nvPicPr>
          <p:cNvPr id="6" name="Imagen 5"/>
          <p:cNvPicPr>
            <a:picLocks noChangeAspect="1"/>
          </p:cNvPicPr>
          <p:nvPr/>
        </p:nvPicPr>
        <p:blipFill>
          <a:blip r:embed="rId3"/>
          <a:stretch>
            <a:fillRect/>
          </a:stretch>
        </p:blipFill>
        <p:spPr>
          <a:xfrm>
            <a:off x="15544800" y="8967140"/>
            <a:ext cx="6063916" cy="3820528"/>
          </a:xfrm>
          <a:prstGeom prst="rect">
            <a:avLst/>
          </a:prstGeom>
        </p:spPr>
      </p:pic>
    </p:spTree>
    <p:extLst>
      <p:ext uri="{BB962C8B-B14F-4D97-AF65-F5344CB8AC3E}">
        <p14:creationId xmlns:p14="http://schemas.microsoft.com/office/powerpoint/2010/main" val="3601844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5011" y="1591352"/>
            <a:ext cx="22961600" cy="11295400"/>
          </a:xfrm>
          <a:prstGeom prst="rect">
            <a:avLst/>
          </a:prstGeom>
        </p:spPr>
        <p:txBody>
          <a:bodyPr wrap="square">
            <a:spAutoFit/>
          </a:bodyPr>
          <a:lstStyle/>
          <a:p>
            <a:pPr algn="just"/>
            <a:r>
              <a:rPr lang="es-ES" sz="2800" dirty="0" smtClean="0"/>
              <a:t>El </a:t>
            </a:r>
            <a:r>
              <a:rPr lang="es-ES" sz="2800" dirty="0"/>
              <a:t>efecto </a:t>
            </a:r>
            <a:r>
              <a:rPr lang="es-ES" sz="2800" dirty="0" err="1"/>
              <a:t>Ferranti</a:t>
            </a:r>
            <a:r>
              <a:rPr lang="es-ES" sz="2800" dirty="0"/>
              <a:t> también se asocia con largas filas; esto </a:t>
            </a:r>
            <a:r>
              <a:rPr lang="es-ES" sz="2800" dirty="0" smtClean="0"/>
              <a:t>significa </a:t>
            </a:r>
            <a:r>
              <a:rPr lang="es-ES" sz="2800" dirty="0"/>
              <a:t>la </a:t>
            </a:r>
            <a:r>
              <a:rPr lang="es-ES" sz="2800" dirty="0" smtClean="0"/>
              <a:t>potencia reactiva en la línea de transmisión debido </a:t>
            </a:r>
            <a:r>
              <a:rPr lang="es-ES" sz="2800" dirty="0"/>
              <a:t>a la capacitancia de </a:t>
            </a:r>
            <a:r>
              <a:rPr lang="es-ES" sz="2800" dirty="0" smtClean="0"/>
              <a:t>la línea en una condición sin carga</a:t>
            </a:r>
            <a:r>
              <a:rPr lang="es-ES" sz="2800" dirty="0"/>
              <a:t>; la </a:t>
            </a:r>
            <a:r>
              <a:rPr lang="es-ES" sz="2800" dirty="0" smtClean="0"/>
              <a:t>corriente de carga de </a:t>
            </a:r>
            <a:r>
              <a:rPr lang="es-ES" sz="2800" dirty="0"/>
              <a:t>esta </a:t>
            </a:r>
            <a:r>
              <a:rPr lang="es-ES" sz="2800" dirty="0" smtClean="0"/>
              <a:t>capacitancia provoca el aumento </a:t>
            </a:r>
            <a:r>
              <a:rPr lang="es-ES" sz="2800" dirty="0"/>
              <a:t>de la tensión en el extremo </a:t>
            </a:r>
            <a:r>
              <a:rPr lang="es-ES" sz="2800" dirty="0" smtClean="0"/>
              <a:t>receptor abierto de la línea, lo que puede dañar los interruptores,  los descargadores </a:t>
            </a:r>
            <a:r>
              <a:rPr lang="es-ES" sz="2800" dirty="0"/>
              <a:t>de sobretensión</a:t>
            </a:r>
            <a:r>
              <a:rPr lang="es-ES" sz="2800" dirty="0" smtClean="0"/>
              <a:t>, los transformadores de corriente </a:t>
            </a:r>
            <a:r>
              <a:rPr lang="es-ES" sz="2800" dirty="0"/>
              <a:t>y tensión y los </a:t>
            </a:r>
            <a:r>
              <a:rPr lang="es-ES" sz="2800" dirty="0" smtClean="0"/>
              <a:t>transformadores  en el </a:t>
            </a:r>
            <a:r>
              <a:rPr lang="es-ES" sz="2800" dirty="0"/>
              <a:t>extremo </a:t>
            </a:r>
            <a:r>
              <a:rPr lang="es-ES" sz="2800" dirty="0" smtClean="0"/>
              <a:t>receptor </a:t>
            </a:r>
            <a:r>
              <a:rPr lang="es-ES" sz="2800" dirty="0"/>
              <a:t>de la línea</a:t>
            </a:r>
            <a:r>
              <a:rPr lang="es-ES" sz="2800" dirty="0" smtClean="0"/>
              <a:t>. Este problema debe compensarse mediante </a:t>
            </a:r>
            <a:r>
              <a:rPr lang="es-ES" sz="2800" dirty="0"/>
              <a:t>el uso </a:t>
            </a:r>
            <a:r>
              <a:rPr lang="es-ES" sz="2800" dirty="0" smtClean="0"/>
              <a:t>de reactores en </a:t>
            </a:r>
            <a:r>
              <a:rPr lang="es-ES" sz="2800" dirty="0"/>
              <a:t>derivación</a:t>
            </a:r>
            <a:r>
              <a:rPr lang="es-ES" sz="2800" dirty="0" smtClean="0"/>
              <a:t>. El </a:t>
            </a:r>
            <a:r>
              <a:rPr lang="es-ES" sz="2800" dirty="0"/>
              <a:t>efecto </a:t>
            </a:r>
            <a:r>
              <a:rPr lang="es-ES" sz="2800" dirty="0" err="1" smtClean="0"/>
              <a:t>Ferranti</a:t>
            </a:r>
            <a:r>
              <a:rPr lang="es-ES" sz="2800" dirty="0" smtClean="0"/>
              <a:t> también puede existir  en cables </a:t>
            </a:r>
            <a:r>
              <a:rPr lang="es-ES" sz="2800" dirty="0"/>
              <a:t>y requiere reactores </a:t>
            </a:r>
            <a:r>
              <a:rPr lang="es-ES" sz="2800" dirty="0" smtClean="0"/>
              <a:t>de </a:t>
            </a:r>
            <a:r>
              <a:rPr lang="es-ES" sz="2800" dirty="0"/>
              <a:t>derivación para compensar. Referirse a Figura </a:t>
            </a:r>
            <a:r>
              <a:rPr lang="es-ES" sz="2800" dirty="0" smtClean="0"/>
              <a:t>6.3</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smtClean="0"/>
              <a:t>FIGURA </a:t>
            </a:r>
            <a:r>
              <a:rPr lang="es-ES" sz="2800" b="1" dirty="0" smtClean="0"/>
              <a:t>6.3 </a:t>
            </a:r>
            <a:r>
              <a:rPr lang="es-ES" sz="2800" b="1" dirty="0" err="1" smtClean="0"/>
              <a:t>Eecto</a:t>
            </a:r>
            <a:r>
              <a:rPr lang="es-ES" sz="2800" b="1" dirty="0" smtClean="0"/>
              <a:t> </a:t>
            </a:r>
            <a:r>
              <a:rPr lang="es-ES" sz="2800" b="1" dirty="0" err="1"/>
              <a:t>Ferranti</a:t>
            </a:r>
            <a:r>
              <a:rPr lang="es-ES" sz="2800" b="1" dirty="0"/>
              <a:t> </a:t>
            </a:r>
            <a:r>
              <a:rPr lang="es-ES" sz="2800" b="1" dirty="0" smtClean="0"/>
              <a:t>,aumento </a:t>
            </a:r>
            <a:r>
              <a:rPr lang="es-ES" sz="2800" b="1" dirty="0"/>
              <a:t>de tensión en el extremo </a:t>
            </a:r>
            <a:r>
              <a:rPr lang="es-ES" sz="2800" b="1" dirty="0" smtClean="0"/>
              <a:t>receptor </a:t>
            </a:r>
            <a:r>
              <a:rPr lang="es-ES" sz="2800" b="1" dirty="0"/>
              <a:t>de la línea en condición de circuito abierto</a:t>
            </a:r>
            <a:r>
              <a:rPr lang="es-ES" sz="2800" b="1" dirty="0" smtClean="0"/>
              <a:t>.</a:t>
            </a:r>
          </a:p>
        </p:txBody>
      </p:sp>
      <p:pic>
        <p:nvPicPr>
          <p:cNvPr id="3" name="Imagen 2"/>
          <p:cNvPicPr>
            <a:picLocks noChangeAspect="1"/>
          </p:cNvPicPr>
          <p:nvPr/>
        </p:nvPicPr>
        <p:blipFill>
          <a:blip r:embed="rId2"/>
          <a:stretch>
            <a:fillRect/>
          </a:stretch>
        </p:blipFill>
        <p:spPr>
          <a:xfrm>
            <a:off x="6713621" y="4114800"/>
            <a:ext cx="10852484" cy="8013032"/>
          </a:xfrm>
          <a:prstGeom prst="rect">
            <a:avLst/>
          </a:prstGeom>
        </p:spPr>
      </p:pic>
    </p:spTree>
    <p:extLst>
      <p:ext uri="{BB962C8B-B14F-4D97-AF65-F5344CB8AC3E}">
        <p14:creationId xmlns:p14="http://schemas.microsoft.com/office/powerpoint/2010/main" val="171405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2588061"/>
          </a:xfrm>
          <a:prstGeom prst="rect">
            <a:avLst/>
          </a:prstGeom>
        </p:spPr>
        <p:txBody>
          <a:bodyPr wrap="square">
            <a:spAutoFit/>
          </a:bodyPr>
          <a:lstStyle/>
          <a:p>
            <a:pPr algn="just"/>
            <a:r>
              <a:rPr lang="es-ES" sz="2800" b="1" dirty="0" smtClean="0"/>
              <a:t>6.3 </a:t>
            </a:r>
            <a:r>
              <a:rPr lang="es-ES" sz="2800" b="1" dirty="0"/>
              <a:t>CABLES </a:t>
            </a:r>
            <a:r>
              <a:rPr lang="es-ES" sz="2800" b="1" dirty="0" smtClean="0"/>
              <a:t>SUBTERRÁNEOS</a:t>
            </a:r>
          </a:p>
          <a:p>
            <a:pPr algn="just"/>
            <a:endParaRPr lang="es-ES" sz="2800" dirty="0"/>
          </a:p>
          <a:p>
            <a:pPr algn="just"/>
            <a:r>
              <a:rPr lang="es-ES" sz="2800" dirty="0"/>
              <a:t>Los </a:t>
            </a:r>
            <a:r>
              <a:rPr lang="es-ES" sz="2800" dirty="0" smtClean="0"/>
              <a:t>cables subterráneos </a:t>
            </a:r>
            <a:r>
              <a:rPr lang="es-ES" sz="2800" dirty="0"/>
              <a:t>son más costosos que las líneas </a:t>
            </a:r>
            <a:r>
              <a:rPr lang="es-ES" sz="2800" dirty="0" smtClean="0"/>
              <a:t>aéreas</a:t>
            </a:r>
            <a:r>
              <a:rPr lang="es-ES" sz="2800" dirty="0"/>
              <a:t>; además tienen una alta capacitancia que absorbe la </a:t>
            </a:r>
            <a:r>
              <a:rPr lang="es-ES" sz="2800" dirty="0" smtClean="0"/>
              <a:t>corriente </a:t>
            </a:r>
            <a:r>
              <a:rPr lang="es-ES" sz="2800" dirty="0"/>
              <a:t>de </a:t>
            </a:r>
            <a:r>
              <a:rPr lang="es-ES" sz="2800" dirty="0" smtClean="0"/>
              <a:t>carga que deben suministrar los generadores del </a:t>
            </a:r>
            <a:r>
              <a:rPr lang="es-ES" sz="2800" dirty="0"/>
              <a:t>sistema, lo cual es un costo adicional. Los cables </a:t>
            </a:r>
            <a:r>
              <a:rPr lang="es-ES" sz="2800" dirty="0" smtClean="0"/>
              <a:t>subterráneos </a:t>
            </a:r>
            <a:r>
              <a:rPr lang="es-ES" sz="2800" dirty="0"/>
              <a:t>se utilizan generalmente en áreas muy </a:t>
            </a:r>
            <a:r>
              <a:rPr lang="es-ES" sz="2800" dirty="0" smtClean="0"/>
              <a:t>pobladas </a:t>
            </a:r>
            <a:r>
              <a:rPr lang="es-ES" sz="2800" dirty="0"/>
              <a:t>o bajo el agua.</a:t>
            </a:r>
          </a:p>
          <a:p>
            <a:pPr algn="just"/>
            <a:r>
              <a:rPr lang="es-ES" sz="2800" dirty="0"/>
              <a:t>Se utilizan varios tipos de cables subterráneos de alta tensión, </a:t>
            </a:r>
            <a:r>
              <a:rPr lang="es-ES" sz="2800" dirty="0" smtClean="0"/>
              <a:t>por </a:t>
            </a:r>
            <a:r>
              <a:rPr lang="es-ES" sz="2800" dirty="0"/>
              <a:t>ejemplo, </a:t>
            </a:r>
            <a:r>
              <a:rPr lang="es-ES" sz="2800" dirty="0" smtClean="0"/>
              <a:t>cables de campo petrolífero, cables de polietileno </a:t>
            </a:r>
            <a:r>
              <a:rPr lang="es-ES" sz="2800" dirty="0"/>
              <a:t>reticulado (XLPE) y cables SF6. Hay algunos </a:t>
            </a:r>
            <a:r>
              <a:rPr lang="es-ES" sz="2800" dirty="0" smtClean="0"/>
              <a:t>factores </a:t>
            </a:r>
            <a:r>
              <a:rPr lang="es-ES" sz="2800" dirty="0"/>
              <a:t>que afectan la selección de los tipos de cables de la </a:t>
            </a:r>
            <a:r>
              <a:rPr lang="es-ES" sz="2800" dirty="0" smtClean="0"/>
              <a:t>siguiente </a:t>
            </a:r>
            <a:r>
              <a:rPr lang="es-ES" sz="2800" dirty="0"/>
              <a:t>manera</a:t>
            </a:r>
            <a:r>
              <a:rPr lang="es-ES" sz="2800" dirty="0" smtClean="0"/>
              <a:t>:</a:t>
            </a:r>
          </a:p>
          <a:p>
            <a:pPr algn="just"/>
            <a:endParaRPr lang="es-ES" sz="2800" dirty="0"/>
          </a:p>
          <a:p>
            <a:pPr marL="514350" indent="-514350" algn="just">
              <a:buAutoNum type="arabicPeriod"/>
            </a:pPr>
            <a:r>
              <a:rPr lang="es-ES" sz="2800" b="1" dirty="0" smtClean="0"/>
              <a:t>Característica </a:t>
            </a:r>
            <a:r>
              <a:rPr lang="es-ES" sz="2800" b="1" dirty="0"/>
              <a:t>de carga del cable</a:t>
            </a:r>
            <a:r>
              <a:rPr lang="es-ES" sz="2800" b="1" dirty="0" smtClean="0"/>
              <a:t>.</a:t>
            </a:r>
          </a:p>
          <a:p>
            <a:pPr marL="514350" indent="-514350" algn="just">
              <a:buAutoNum type="arabicPeriod"/>
            </a:pPr>
            <a:endParaRPr lang="es-ES" sz="2800" b="1" dirty="0"/>
          </a:p>
          <a:p>
            <a:pPr algn="just"/>
            <a:r>
              <a:rPr lang="es-ES" sz="2800" b="1" dirty="0"/>
              <a:t>2. Tensión nominal del cable que incluye:</a:t>
            </a:r>
          </a:p>
          <a:p>
            <a:pPr marL="1423264" lvl="1" indent="-514350" algn="just">
              <a:buAutoNum type="alphaLcPeriod"/>
            </a:pPr>
            <a:r>
              <a:rPr lang="es-ES" sz="2800" b="1" dirty="0" smtClean="0"/>
              <a:t>Tensión </a:t>
            </a:r>
            <a:r>
              <a:rPr lang="es-ES" sz="2800" b="1" dirty="0"/>
              <a:t>de funcionamiento V (línea a tierra) durante el </a:t>
            </a:r>
            <a:r>
              <a:rPr lang="es-ES" sz="2800" b="1" dirty="0" smtClean="0"/>
              <a:t>funcionamiento </a:t>
            </a:r>
            <a:r>
              <a:rPr lang="es-ES" sz="2800" b="1" dirty="0"/>
              <a:t>normal del cable</a:t>
            </a:r>
            <a:r>
              <a:rPr lang="es-ES" sz="2800" b="1" dirty="0" smtClean="0"/>
              <a:t>.</a:t>
            </a:r>
          </a:p>
          <a:p>
            <a:pPr marL="1423264" lvl="1" indent="-514350" algn="just">
              <a:buAutoNum type="alphaLcPeriod"/>
            </a:pPr>
            <a:endParaRPr lang="es-ES" sz="2800" b="1" dirty="0"/>
          </a:p>
          <a:p>
            <a:pPr lvl="1" algn="just"/>
            <a:r>
              <a:rPr lang="es-ES" sz="2800" b="1" dirty="0"/>
              <a:t>b</a:t>
            </a:r>
            <a:r>
              <a:rPr lang="es-ES" sz="2800" b="1" dirty="0" smtClean="0"/>
              <a:t>.  </a:t>
            </a:r>
            <a:r>
              <a:rPr lang="es-ES" sz="2800" b="1" dirty="0"/>
              <a:t>Tensión de aislación V0 (Línea a Línea) tensión del cable.</a:t>
            </a:r>
          </a:p>
          <a:p>
            <a:pPr lvl="1" algn="just"/>
            <a:r>
              <a:rPr lang="es-ES" sz="2800" b="1" dirty="0"/>
              <a:t>c</a:t>
            </a:r>
            <a:r>
              <a:rPr lang="es-ES" sz="2800" b="1" dirty="0" smtClean="0"/>
              <a:t>.  </a:t>
            </a:r>
            <a:r>
              <a:rPr lang="es-ES" sz="2800" b="1" dirty="0"/>
              <a:t>En redes puestas a tierra V=√ 3 x </a:t>
            </a:r>
            <a:r>
              <a:rPr lang="es-ES" sz="2800" b="1" dirty="0" err="1"/>
              <a:t>Vo</a:t>
            </a:r>
            <a:r>
              <a:rPr lang="es-ES" sz="2800" b="1" dirty="0"/>
              <a:t>.</a:t>
            </a:r>
          </a:p>
          <a:p>
            <a:pPr marL="1423264" lvl="1" indent="-514350" algn="just">
              <a:buAutoNum type="alphaLcPeriod" startAt="4"/>
            </a:pPr>
            <a:r>
              <a:rPr lang="es-ES" sz="2800" b="1" dirty="0" smtClean="0"/>
              <a:t>En </a:t>
            </a:r>
            <a:r>
              <a:rPr lang="es-ES" sz="2800" b="1" dirty="0"/>
              <a:t>redes sin tierra, V no debe exceder 1</a:t>
            </a:r>
            <a:r>
              <a:rPr lang="es-ES" sz="2800" b="1" dirty="0" smtClean="0"/>
              <a:t>, 7x √3 x </a:t>
            </a:r>
            <a:r>
              <a:rPr lang="es-ES" sz="2800" b="1" dirty="0" err="1" smtClean="0"/>
              <a:t>Vo</a:t>
            </a:r>
            <a:r>
              <a:rPr lang="es-ES" sz="2800" b="1" dirty="0" smtClean="0"/>
              <a:t>.</a:t>
            </a:r>
          </a:p>
          <a:p>
            <a:pPr marL="1423264" lvl="1" indent="-514350" algn="just">
              <a:buAutoNum type="alphaLcPeriod" startAt="4"/>
            </a:pPr>
            <a:endParaRPr lang="es-ES" sz="2800" b="1" dirty="0"/>
          </a:p>
          <a:p>
            <a:pPr algn="just"/>
            <a:r>
              <a:rPr lang="es-ES" sz="2800" b="1" dirty="0"/>
              <a:t>3. El área de la sección transversal del cable debe elegirse en </a:t>
            </a:r>
            <a:r>
              <a:rPr lang="es-ES" sz="2800" b="1" dirty="0" smtClean="0"/>
              <a:t>función </a:t>
            </a:r>
            <a:r>
              <a:rPr lang="es-ES" sz="2800" b="1" dirty="0"/>
              <a:t>de los siguientes factores</a:t>
            </a:r>
            <a:r>
              <a:rPr lang="es-ES" sz="2800" b="1" dirty="0" smtClean="0"/>
              <a:t>:</a:t>
            </a:r>
          </a:p>
          <a:p>
            <a:pPr algn="just"/>
            <a:endParaRPr lang="es-ES" sz="2800" b="1" dirty="0"/>
          </a:p>
          <a:p>
            <a:pPr lvl="1" algn="just"/>
            <a:r>
              <a:rPr lang="es-ES" sz="2800" b="1" dirty="0"/>
              <a:t>a</a:t>
            </a:r>
            <a:r>
              <a:rPr lang="es-ES" sz="2800" b="1" dirty="0" smtClean="0"/>
              <a:t>.  </a:t>
            </a:r>
            <a:r>
              <a:rPr lang="es-ES" sz="2800" b="1" dirty="0"/>
              <a:t>Capacidad de carga corriente.</a:t>
            </a:r>
          </a:p>
          <a:p>
            <a:pPr lvl="1" algn="just"/>
            <a:r>
              <a:rPr lang="es-ES" sz="2800" b="1" dirty="0"/>
              <a:t>b</a:t>
            </a:r>
            <a:r>
              <a:rPr lang="es-ES" sz="2800" b="1" dirty="0" smtClean="0"/>
              <a:t>.  </a:t>
            </a:r>
            <a:r>
              <a:rPr lang="es-ES" sz="2800" b="1" dirty="0"/>
              <a:t>El valor y la duración de la sobrecarga.</a:t>
            </a:r>
          </a:p>
          <a:p>
            <a:pPr lvl="1" algn="just"/>
            <a:r>
              <a:rPr lang="es-ES" sz="2800" b="1" dirty="0"/>
              <a:t>c</a:t>
            </a:r>
            <a:r>
              <a:rPr lang="es-ES" sz="2800" b="1" dirty="0" smtClean="0"/>
              <a:t>.  </a:t>
            </a:r>
            <a:r>
              <a:rPr lang="es-ES" sz="2800" b="1" dirty="0"/>
              <a:t>La caída de tensión permitida a través del cable.</a:t>
            </a:r>
          </a:p>
          <a:p>
            <a:pPr marL="1423264" lvl="1" indent="-514350" algn="just">
              <a:buAutoNum type="alphaLcPeriod" startAt="4"/>
            </a:pPr>
            <a:r>
              <a:rPr lang="es-ES" sz="2800" b="1" dirty="0" smtClean="0"/>
              <a:t>Corrientes </a:t>
            </a:r>
            <a:r>
              <a:rPr lang="es-ES" sz="2800" b="1" dirty="0"/>
              <a:t>de </a:t>
            </a:r>
            <a:r>
              <a:rPr lang="es-ES" sz="2800" b="1" dirty="0" smtClean="0"/>
              <a:t>cortocircuito.</a:t>
            </a:r>
          </a:p>
          <a:p>
            <a:pPr marL="1423264" lvl="1" indent="-514350" algn="just">
              <a:buAutoNum type="alphaLcPeriod" startAt="4"/>
            </a:pPr>
            <a:r>
              <a:rPr lang="es-ES" sz="2800" b="1" dirty="0" smtClean="0"/>
              <a:t>Requisitos </a:t>
            </a:r>
            <a:r>
              <a:rPr lang="es-ES" sz="2800" b="1" dirty="0"/>
              <a:t>del extremo de sellado de terminación de cable.</a:t>
            </a:r>
          </a:p>
          <a:p>
            <a:pPr algn="just"/>
            <a:r>
              <a:rPr lang="es-ES" sz="2800" dirty="0"/>
              <a:t> Existe una Selectividad para los tipos de cables basada en los niveles de tensión de la siguiente manera:</a:t>
            </a:r>
          </a:p>
          <a:p>
            <a:pPr lvl="1" algn="just"/>
            <a:r>
              <a:rPr lang="es-ES" sz="2800" b="1" dirty="0"/>
              <a:t>1.  Cables de baja tensión: hasta 1000 V</a:t>
            </a:r>
          </a:p>
          <a:p>
            <a:pPr lvl="1" algn="just"/>
            <a:r>
              <a:rPr lang="es-ES" sz="2800" b="1" dirty="0"/>
              <a:t>2.  Cables de media tensión: 1-33 </a:t>
            </a:r>
            <a:r>
              <a:rPr lang="es-ES" sz="2800" b="1" dirty="0" err="1"/>
              <a:t>kV</a:t>
            </a:r>
            <a:endParaRPr lang="es-ES" sz="2800" b="1" dirty="0"/>
          </a:p>
          <a:p>
            <a:pPr lvl="1" algn="just"/>
            <a:r>
              <a:rPr lang="es-ES" sz="2800" b="1" dirty="0"/>
              <a:t>3.  Cables de alta tensión: 66-400 </a:t>
            </a:r>
            <a:r>
              <a:rPr lang="es-ES" sz="2800" b="1" dirty="0" err="1"/>
              <a:t>kV</a:t>
            </a:r>
            <a:endParaRPr lang="es-ES" sz="2800" b="1" dirty="0"/>
          </a:p>
          <a:p>
            <a:pPr marL="1423264" lvl="1" indent="-514350" algn="just">
              <a:buAutoNum type="arabicPeriod" startAt="4"/>
            </a:pPr>
            <a:r>
              <a:rPr lang="es-ES" sz="2800" b="1" dirty="0" smtClean="0"/>
              <a:t>Cables </a:t>
            </a:r>
            <a:r>
              <a:rPr lang="es-ES" sz="2800" b="1" dirty="0"/>
              <a:t>de muy alta tensión: 400-750 </a:t>
            </a:r>
            <a:r>
              <a:rPr lang="es-ES" sz="2800" b="1" dirty="0" err="1" smtClean="0"/>
              <a:t>kV</a:t>
            </a:r>
            <a:endParaRPr lang="es-ES" sz="2800" b="1" dirty="0" smtClean="0"/>
          </a:p>
          <a:p>
            <a:pPr marL="1423264" lvl="1" indent="-514350" algn="just">
              <a:buAutoNum type="arabicPeriod" startAt="4"/>
            </a:pPr>
            <a:endParaRPr lang="es-ES" sz="2800" b="1" dirty="0"/>
          </a:p>
        </p:txBody>
      </p:sp>
    </p:spTree>
    <p:extLst>
      <p:ext uri="{BB962C8B-B14F-4D97-AF65-F5344CB8AC3E}">
        <p14:creationId xmlns:p14="http://schemas.microsoft.com/office/powerpoint/2010/main" val="2632924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3880723"/>
          </a:xfrm>
          <a:prstGeom prst="rect">
            <a:avLst/>
          </a:prstGeom>
        </p:spPr>
        <p:txBody>
          <a:bodyPr wrap="square">
            <a:spAutoFit/>
          </a:bodyPr>
          <a:lstStyle/>
          <a:p>
            <a:pPr algn="just"/>
            <a:r>
              <a:rPr lang="es-ES" sz="2800" dirty="0" smtClean="0"/>
              <a:t>También </a:t>
            </a:r>
            <a:r>
              <a:rPr lang="es-ES" sz="2800" dirty="0"/>
              <a:t>existe una Selectividad para los tipos de cables según el tipo de aislación de la siguiente manera</a:t>
            </a:r>
            <a:r>
              <a:rPr lang="es-ES" sz="2800" dirty="0" smtClean="0"/>
              <a:t>:</a:t>
            </a:r>
          </a:p>
          <a:p>
            <a:pPr algn="just"/>
            <a:endParaRPr lang="es-ES" sz="2800" dirty="0"/>
          </a:p>
          <a:p>
            <a:pPr lvl="1" algn="just"/>
            <a:r>
              <a:rPr lang="es-ES" sz="2800" b="1" dirty="0"/>
              <a:t>1.  Cables aislados con papel relleno de aceite.</a:t>
            </a:r>
          </a:p>
          <a:p>
            <a:pPr lvl="1" algn="just"/>
            <a:r>
              <a:rPr lang="es-ES" sz="2800" b="1" dirty="0"/>
              <a:t>2.  Cables de cloruro de polivinilo (PVC).</a:t>
            </a:r>
          </a:p>
          <a:p>
            <a:pPr marL="1423264" lvl="1" indent="-514350" algn="just">
              <a:buAutoNum type="arabicPeriod" startAt="3"/>
            </a:pPr>
            <a:r>
              <a:rPr lang="es-ES" sz="2800" b="1" dirty="0" smtClean="0"/>
              <a:t>Cables </a:t>
            </a:r>
            <a:r>
              <a:rPr lang="es-ES" sz="2800" b="1" dirty="0"/>
              <a:t>XLPE</a:t>
            </a:r>
            <a:r>
              <a:rPr lang="es-ES" sz="2800" b="1" dirty="0" smtClean="0"/>
              <a:t>.</a:t>
            </a:r>
          </a:p>
          <a:p>
            <a:pPr marL="1423264" lvl="1" indent="-514350" algn="just">
              <a:buAutoNum type="arabicPeriod" startAt="3"/>
            </a:pPr>
            <a:endParaRPr lang="es-ES" sz="2800" b="1" dirty="0"/>
          </a:p>
          <a:p>
            <a:pPr marL="0" lvl="1" algn="just"/>
            <a:r>
              <a:rPr lang="es-ES" sz="2800" dirty="0"/>
              <a:t>También  se  pueden   clasificar  los  cables  según  su construcción</a:t>
            </a:r>
            <a:r>
              <a:rPr lang="es-ES" sz="2800" dirty="0" smtClean="0"/>
              <a:t>:</a:t>
            </a:r>
          </a:p>
          <a:p>
            <a:pPr marL="0" lvl="1" algn="just"/>
            <a:endParaRPr lang="es-ES" sz="2800" dirty="0"/>
          </a:p>
          <a:p>
            <a:pPr marL="1366114" lvl="1" indent="-457200" algn="just">
              <a:buFont typeface="Wingdings" panose="05000000000000000000" pitchFamily="2" charset="2"/>
              <a:buChar char="q"/>
            </a:pPr>
            <a:r>
              <a:rPr lang="es-ES" sz="2800" b="1" dirty="0"/>
              <a:t> Conductor: aluminio o cobre. </a:t>
            </a:r>
          </a:p>
          <a:p>
            <a:pPr marL="1366114" lvl="1" indent="-457200" algn="just">
              <a:buFont typeface="Wingdings" panose="05000000000000000000" pitchFamily="2" charset="2"/>
              <a:buChar char="q"/>
            </a:pPr>
            <a:r>
              <a:rPr lang="es-ES" sz="2800" b="1" dirty="0"/>
              <a:t> Blindaje de conductor.</a:t>
            </a:r>
          </a:p>
          <a:p>
            <a:pPr marL="1366114" lvl="1" indent="-457200" algn="just">
              <a:buFont typeface="Wingdings" panose="05000000000000000000" pitchFamily="2" charset="2"/>
              <a:buChar char="q"/>
            </a:pPr>
            <a:r>
              <a:rPr lang="es-ES" sz="2800" b="1" dirty="0"/>
              <a:t> Aislación.</a:t>
            </a:r>
          </a:p>
          <a:p>
            <a:pPr marL="1366114" lvl="1" indent="-457200" algn="just">
              <a:buFont typeface="Wingdings" panose="05000000000000000000" pitchFamily="2" charset="2"/>
              <a:buChar char="q"/>
            </a:pPr>
            <a:r>
              <a:rPr lang="es-ES" sz="2800" b="1" dirty="0"/>
              <a:t> Escudo de aislación.</a:t>
            </a:r>
          </a:p>
          <a:p>
            <a:pPr marL="1366114" lvl="1" indent="-457200" algn="just">
              <a:buFont typeface="Wingdings" panose="05000000000000000000" pitchFamily="2" charset="2"/>
              <a:buChar char="q"/>
            </a:pPr>
            <a:r>
              <a:rPr lang="es-ES" sz="2800" b="1" dirty="0"/>
              <a:t> Material de relleno: plástico o PVC. </a:t>
            </a:r>
          </a:p>
          <a:p>
            <a:pPr marL="1366114" lvl="1" indent="-457200" algn="just">
              <a:buFont typeface="Wingdings" panose="05000000000000000000" pitchFamily="2" charset="2"/>
              <a:buChar char="q"/>
            </a:pPr>
            <a:r>
              <a:rPr lang="es-ES" sz="2800" b="1" dirty="0"/>
              <a:t> Armadura.</a:t>
            </a:r>
          </a:p>
          <a:p>
            <a:pPr marL="1366114" lvl="1" indent="-457200" algn="just">
              <a:buFont typeface="Wingdings" panose="05000000000000000000" pitchFamily="2" charset="2"/>
              <a:buChar char="q"/>
            </a:pPr>
            <a:r>
              <a:rPr lang="es-ES" sz="2800" b="1" dirty="0"/>
              <a:t> Chaqueta o funda</a:t>
            </a:r>
            <a:r>
              <a:rPr lang="es-ES" sz="2800" b="1" dirty="0" smtClean="0"/>
              <a:t>.</a:t>
            </a:r>
          </a:p>
          <a:p>
            <a:pPr algn="just"/>
            <a:endParaRPr lang="es-ES" sz="2800" b="1" dirty="0"/>
          </a:p>
          <a:p>
            <a:pPr algn="just"/>
            <a:r>
              <a:rPr lang="es-ES" sz="2800" b="1" dirty="0"/>
              <a:t>6.3.1 Cables de alta tensión</a:t>
            </a:r>
          </a:p>
          <a:p>
            <a:pPr algn="just"/>
            <a:endParaRPr lang="es-ES" sz="2800" dirty="0"/>
          </a:p>
          <a:p>
            <a:pPr algn="just"/>
            <a:r>
              <a:rPr lang="es-ES" sz="2800" dirty="0"/>
              <a:t>La mayoría de los cables de alta tensión son:</a:t>
            </a:r>
          </a:p>
          <a:p>
            <a:pPr marL="1366114" lvl="1" indent="-457200" algn="just">
              <a:buFont typeface="Wingdings" panose="05000000000000000000" pitchFamily="2" charset="2"/>
              <a:buChar char="q"/>
            </a:pPr>
            <a:r>
              <a:rPr lang="es-ES" sz="2800" b="1" dirty="0" smtClean="0"/>
              <a:t>Cables </a:t>
            </a:r>
            <a:r>
              <a:rPr lang="es-ES" sz="2800" b="1" dirty="0"/>
              <a:t>llenos de aceite con aislación de papel hasta 500 </a:t>
            </a:r>
            <a:r>
              <a:rPr lang="es-ES" sz="2800" b="1" dirty="0" err="1"/>
              <a:t>kV</a:t>
            </a:r>
            <a:r>
              <a:rPr lang="es-ES" sz="2800" b="1" dirty="0"/>
              <a:t> AC. Este tipo de cable no es bueno para el medio ambiente y requiere mantenimiento.</a:t>
            </a:r>
          </a:p>
          <a:p>
            <a:pPr marL="1366114" lvl="1" indent="-457200" algn="just">
              <a:buFont typeface="Wingdings" panose="05000000000000000000" pitchFamily="2" charset="2"/>
              <a:buChar char="q"/>
            </a:pPr>
            <a:r>
              <a:rPr lang="es-ES" sz="2800" b="1" dirty="0" smtClean="0"/>
              <a:t>Cables </a:t>
            </a:r>
            <a:r>
              <a:rPr lang="es-ES" sz="2800" b="1" dirty="0"/>
              <a:t>XLPE hasta 525 </a:t>
            </a:r>
            <a:r>
              <a:rPr lang="es-ES" sz="2800" b="1" dirty="0" err="1"/>
              <a:t>kV</a:t>
            </a:r>
            <a:r>
              <a:rPr lang="es-ES" sz="2800" b="1" dirty="0"/>
              <a:t> AC. Estos cables pueden estar en servicio por más de 20 años, con una buena aislación confiable, no necesitan mantenimiento y  son  buenos para el medio ambiente.</a:t>
            </a:r>
          </a:p>
          <a:p>
            <a:pPr lvl="1" algn="just"/>
            <a:endParaRPr lang="es-ES" sz="2800" b="1" dirty="0"/>
          </a:p>
          <a:p>
            <a:pPr algn="just"/>
            <a:r>
              <a:rPr lang="es-ES" sz="2800" b="1" dirty="0"/>
              <a:t>6.3.2 Cables de alta tensión: terminaciones </a:t>
            </a:r>
            <a:r>
              <a:rPr lang="es-ES" sz="2800" b="1" dirty="0" smtClean="0"/>
              <a:t>finales</a:t>
            </a:r>
          </a:p>
          <a:p>
            <a:pPr algn="just"/>
            <a:endParaRPr lang="es-ES" sz="2800" b="1" dirty="0"/>
          </a:p>
          <a:p>
            <a:pPr algn="just"/>
            <a:r>
              <a:rPr lang="es-ES" sz="2800" dirty="0"/>
              <a:t>Los extremos de los cables de alta tensión se pueden terminar de varias formas:</a:t>
            </a:r>
          </a:p>
          <a:p>
            <a:pPr marL="1366114" lvl="1" indent="-457200" algn="just">
              <a:buFont typeface="Wingdings" panose="05000000000000000000" pitchFamily="2" charset="2"/>
              <a:buChar char="q"/>
            </a:pPr>
            <a:r>
              <a:rPr lang="es-ES" sz="2800" b="1" dirty="0" smtClean="0"/>
              <a:t>Extremo </a:t>
            </a:r>
            <a:r>
              <a:rPr lang="es-ES" sz="2800" b="1" dirty="0"/>
              <a:t>de sellado al aire libre.</a:t>
            </a:r>
          </a:p>
          <a:p>
            <a:pPr marL="1366114" lvl="1" indent="-457200" algn="just">
              <a:buFont typeface="Wingdings" panose="05000000000000000000" pitchFamily="2" charset="2"/>
              <a:buChar char="q"/>
            </a:pPr>
            <a:r>
              <a:rPr lang="es-ES" sz="2800" b="1" dirty="0" smtClean="0"/>
              <a:t>Extremo </a:t>
            </a:r>
            <a:r>
              <a:rPr lang="es-ES" sz="2800" b="1" dirty="0"/>
              <a:t>de sellado del transformador. </a:t>
            </a:r>
          </a:p>
          <a:p>
            <a:pPr marL="1366114" lvl="1" indent="-457200" algn="just">
              <a:buFont typeface="Wingdings" panose="05000000000000000000" pitchFamily="2" charset="2"/>
              <a:buChar char="q"/>
            </a:pPr>
            <a:r>
              <a:rPr lang="es-ES" sz="2800" b="1" dirty="0" smtClean="0"/>
              <a:t>SF6 </a:t>
            </a:r>
            <a:r>
              <a:rPr lang="es-ES" sz="2800" b="1" dirty="0"/>
              <a:t>Extremo de sellado del cuadro.</a:t>
            </a:r>
          </a:p>
          <a:p>
            <a:pPr marL="1366114" lvl="1" indent="-457200" algn="just">
              <a:buFont typeface="Wingdings" panose="05000000000000000000" pitchFamily="2" charset="2"/>
              <a:buChar char="q"/>
            </a:pPr>
            <a:endParaRPr lang="es-ES" sz="2800" b="1" dirty="0"/>
          </a:p>
          <a:p>
            <a:pPr marL="1423264" lvl="1" indent="-514350" algn="just">
              <a:buAutoNum type="alphaLcPeriod" startAt="4"/>
            </a:pPr>
            <a:endParaRPr lang="es-ES" sz="2800" b="1" dirty="0" smtClean="0"/>
          </a:p>
        </p:txBody>
      </p:sp>
    </p:spTree>
    <p:extLst>
      <p:ext uri="{BB962C8B-B14F-4D97-AF65-F5344CB8AC3E}">
        <p14:creationId xmlns:p14="http://schemas.microsoft.com/office/powerpoint/2010/main" val="955678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97877" y="971879"/>
            <a:ext cx="14431107" cy="7417415"/>
          </a:xfrm>
          <a:prstGeom prst="rect">
            <a:avLst/>
          </a:prstGeom>
        </p:spPr>
        <p:txBody>
          <a:bodyPr wrap="square">
            <a:spAutoFit/>
          </a:bodyPr>
          <a:lstStyle/>
          <a:p>
            <a:pPr algn="just"/>
            <a:r>
              <a:rPr lang="es-ES" sz="2800" b="1" dirty="0" smtClean="0"/>
              <a:t>6.4 PRUEBA </a:t>
            </a:r>
            <a:r>
              <a:rPr lang="es-ES" sz="2800" b="1" dirty="0"/>
              <a:t>Y PUESTA EN MARCHA DE CABLES DE ALTA </a:t>
            </a:r>
            <a:r>
              <a:rPr lang="es-ES" sz="2800" b="1" dirty="0" smtClean="0"/>
              <a:t>TENSIÓN </a:t>
            </a:r>
            <a:r>
              <a:rPr lang="es-ES" sz="2800" b="1" dirty="0"/>
              <a:t>Y EXTRA ALTA TENSIÓN EN EL </a:t>
            </a:r>
            <a:r>
              <a:rPr lang="es-ES" sz="2800" b="1" dirty="0" smtClean="0"/>
              <a:t>LUGAR</a:t>
            </a:r>
          </a:p>
          <a:p>
            <a:pPr algn="just"/>
            <a:endParaRPr lang="es-ES" sz="2800" b="1" dirty="0"/>
          </a:p>
          <a:p>
            <a:pPr algn="just"/>
            <a:r>
              <a:rPr lang="es-ES" sz="2800" b="1" dirty="0" smtClean="0"/>
              <a:t>6.4.1 Verificaciones de continuidad </a:t>
            </a:r>
            <a:r>
              <a:rPr lang="es-ES" sz="2800" b="1" dirty="0"/>
              <a:t>y </a:t>
            </a:r>
            <a:r>
              <a:rPr lang="es-ES" sz="2800" b="1" dirty="0" smtClean="0"/>
              <a:t>fases</a:t>
            </a:r>
          </a:p>
          <a:p>
            <a:pPr algn="just"/>
            <a:endParaRPr lang="es-ES" sz="2800" dirty="0"/>
          </a:p>
          <a:p>
            <a:pPr algn="just"/>
            <a:r>
              <a:rPr lang="es-ES" sz="2800" dirty="0"/>
              <a:t>La prueba de continuidad se realiza después de completar </a:t>
            </a:r>
            <a:r>
              <a:rPr lang="es-ES" sz="2800" dirty="0" smtClean="0"/>
              <a:t>todas </a:t>
            </a:r>
            <a:r>
              <a:rPr lang="es-ES" sz="2800" dirty="0"/>
              <a:t>las uniones e instalaciones de terminación para </a:t>
            </a:r>
            <a:r>
              <a:rPr lang="es-ES" sz="2800" dirty="0" smtClean="0"/>
              <a:t>garantizar </a:t>
            </a:r>
            <a:r>
              <a:rPr lang="es-ES" sz="2800" dirty="0"/>
              <a:t>que no haya conductores rotos en ninguna fase. </a:t>
            </a:r>
          </a:p>
          <a:p>
            <a:pPr algn="just"/>
            <a:r>
              <a:rPr lang="es-ES" sz="2800" dirty="0"/>
              <a:t>Esta prueba se lleva a cabo utilizando un probador </a:t>
            </a:r>
            <a:r>
              <a:rPr lang="es-ES" sz="2800" dirty="0" err="1"/>
              <a:t>Megger</a:t>
            </a:r>
            <a:r>
              <a:rPr lang="es-ES" sz="2800" dirty="0"/>
              <a:t>, </a:t>
            </a:r>
            <a:r>
              <a:rPr lang="es-ES" sz="2800" dirty="0" smtClean="0"/>
              <a:t>conectando un cable </a:t>
            </a:r>
            <a:r>
              <a:rPr lang="es-ES" sz="2800" dirty="0"/>
              <a:t>del </a:t>
            </a:r>
            <a:r>
              <a:rPr lang="es-ES" sz="2800" dirty="0" err="1"/>
              <a:t>Megger</a:t>
            </a:r>
            <a:r>
              <a:rPr lang="es-ES" sz="2800" dirty="0"/>
              <a:t> a una fase </a:t>
            </a:r>
            <a:r>
              <a:rPr lang="es-ES" sz="2800" dirty="0" smtClean="0"/>
              <a:t>del cable </a:t>
            </a:r>
            <a:r>
              <a:rPr lang="es-ES" sz="2800" dirty="0"/>
              <a:t>y el </a:t>
            </a:r>
            <a:r>
              <a:rPr lang="es-ES" sz="2800" dirty="0" smtClean="0"/>
              <a:t>otro </a:t>
            </a:r>
            <a:r>
              <a:rPr lang="es-ES" sz="2800" dirty="0"/>
              <a:t>cable a la otra fase. Cada fase se </a:t>
            </a:r>
            <a:r>
              <a:rPr lang="es-ES" sz="2800" dirty="0" smtClean="0"/>
              <a:t>prueba como se muestra </a:t>
            </a:r>
            <a:r>
              <a:rPr lang="es-ES" sz="2800" dirty="0"/>
              <a:t>en la Figura 6.4</a:t>
            </a:r>
            <a:r>
              <a:rPr lang="es-ES" sz="2800" dirty="0" smtClean="0"/>
              <a:t>.</a:t>
            </a:r>
          </a:p>
          <a:p>
            <a:pPr algn="just"/>
            <a:endParaRPr lang="es-ES" sz="2800" dirty="0"/>
          </a:p>
          <a:p>
            <a:pPr algn="just"/>
            <a:r>
              <a:rPr lang="es-ES" sz="2800" dirty="0"/>
              <a:t>La prueba de fase se realiza después de completar todas las </a:t>
            </a:r>
            <a:r>
              <a:rPr lang="es-ES" sz="2800" dirty="0" smtClean="0"/>
              <a:t>uniones e instalaciones de terminación para  garantizar que la </a:t>
            </a:r>
            <a:r>
              <a:rPr lang="es-ES" sz="2800" dirty="0"/>
              <a:t>fase </a:t>
            </a:r>
            <a:r>
              <a:rPr lang="es-ES" sz="2800" dirty="0" smtClean="0"/>
              <a:t>del cable </a:t>
            </a:r>
            <a:r>
              <a:rPr lang="es-ES" sz="2800" dirty="0"/>
              <a:t>sea la misma </a:t>
            </a:r>
            <a:r>
              <a:rPr lang="es-ES" sz="2800" dirty="0" smtClean="0"/>
              <a:t>en ambos </a:t>
            </a:r>
            <a:r>
              <a:rPr lang="es-ES" sz="2800" dirty="0"/>
              <a:t>extremos del cable. </a:t>
            </a:r>
          </a:p>
          <a:p>
            <a:pPr algn="just"/>
            <a:r>
              <a:rPr lang="es-ES" sz="2800" dirty="0"/>
              <a:t>Esta prueba se lleva </a:t>
            </a:r>
            <a:r>
              <a:rPr lang="es-ES" sz="2800" dirty="0" smtClean="0"/>
              <a:t>a cabo </a:t>
            </a:r>
            <a:r>
              <a:rPr lang="es-ES" sz="2800" dirty="0"/>
              <a:t>utilizando un probador </a:t>
            </a:r>
            <a:r>
              <a:rPr lang="es-ES" sz="2800" dirty="0" err="1"/>
              <a:t>Megger</a:t>
            </a:r>
            <a:r>
              <a:rPr lang="es-ES" sz="2800" dirty="0"/>
              <a:t>, </a:t>
            </a:r>
            <a:r>
              <a:rPr lang="es-ES" sz="2800" dirty="0" smtClean="0"/>
              <a:t>conectando </a:t>
            </a:r>
            <a:r>
              <a:rPr lang="es-ES" sz="2800" dirty="0"/>
              <a:t>un </a:t>
            </a:r>
            <a:r>
              <a:rPr lang="es-ES" sz="2800" dirty="0" smtClean="0"/>
              <a:t>cable del </a:t>
            </a:r>
            <a:r>
              <a:rPr lang="es-ES" sz="2800" dirty="0" err="1" smtClean="0"/>
              <a:t>Megger</a:t>
            </a:r>
            <a:r>
              <a:rPr lang="es-ES" sz="2800" dirty="0" smtClean="0"/>
              <a:t> a una fase S el otro extremo </a:t>
            </a:r>
            <a:r>
              <a:rPr lang="es-ES" sz="2800" dirty="0"/>
              <a:t>de la fase del </a:t>
            </a:r>
            <a:r>
              <a:rPr lang="es-ES" sz="2800" dirty="0" smtClean="0"/>
              <a:t>cable a </a:t>
            </a:r>
            <a:r>
              <a:rPr lang="es-ES" sz="2800" dirty="0"/>
              <a:t>tierra. </a:t>
            </a:r>
            <a:r>
              <a:rPr lang="es-ES" sz="2800" dirty="0" smtClean="0"/>
              <a:t>El otro </a:t>
            </a:r>
            <a:r>
              <a:rPr lang="es-ES" sz="2800" dirty="0"/>
              <a:t>extremo del </a:t>
            </a:r>
            <a:r>
              <a:rPr lang="es-ES" sz="2800" dirty="0" smtClean="0"/>
              <a:t>probador </a:t>
            </a:r>
            <a:r>
              <a:rPr lang="es-ES" sz="2800" dirty="0" err="1"/>
              <a:t>Megger</a:t>
            </a:r>
            <a:r>
              <a:rPr lang="es-ES" sz="2800" dirty="0"/>
              <a:t> debe conectarse </a:t>
            </a:r>
            <a:r>
              <a:rPr lang="es-ES" sz="2800" dirty="0" smtClean="0"/>
              <a:t>a  tierra.  Mediante  </a:t>
            </a:r>
            <a:r>
              <a:rPr lang="es-ES" sz="2800" dirty="0"/>
              <a:t>esta </a:t>
            </a:r>
            <a:r>
              <a:rPr lang="es-ES" sz="2800" dirty="0" smtClean="0"/>
              <a:t>prueba </a:t>
            </a:r>
            <a:r>
              <a:rPr lang="es-ES" sz="2800" dirty="0"/>
              <a:t>identificamos las fases </a:t>
            </a:r>
            <a:r>
              <a:rPr lang="es-ES" sz="2800" dirty="0" smtClean="0"/>
              <a:t>del cable </a:t>
            </a:r>
            <a:r>
              <a:rPr lang="es-ES" sz="2800" dirty="0"/>
              <a:t>R, S y T </a:t>
            </a:r>
            <a:r>
              <a:rPr lang="es-ES" sz="2800" dirty="0" smtClean="0"/>
              <a:t>en ambos lados </a:t>
            </a:r>
            <a:r>
              <a:rPr lang="es-ES" sz="2800" dirty="0"/>
              <a:t>del cable como se muestra en la Figura 6.5.</a:t>
            </a:r>
          </a:p>
          <a:p>
            <a:pPr algn="just"/>
            <a:endParaRPr lang="es-ES" sz="2800" dirty="0" smtClean="0"/>
          </a:p>
        </p:txBody>
      </p:sp>
      <p:pic>
        <p:nvPicPr>
          <p:cNvPr id="3" name="Imagen 2"/>
          <p:cNvPicPr>
            <a:picLocks noChangeAspect="1"/>
          </p:cNvPicPr>
          <p:nvPr/>
        </p:nvPicPr>
        <p:blipFill>
          <a:blip r:embed="rId2"/>
          <a:stretch>
            <a:fillRect/>
          </a:stretch>
        </p:blipFill>
        <p:spPr>
          <a:xfrm>
            <a:off x="15263447" y="362279"/>
            <a:ext cx="7924800" cy="8027015"/>
          </a:xfrm>
          <a:prstGeom prst="rect">
            <a:avLst/>
          </a:prstGeom>
        </p:spPr>
      </p:pic>
      <p:sp>
        <p:nvSpPr>
          <p:cNvPr id="4" name="Rectángulo 3"/>
          <p:cNvSpPr/>
          <p:nvPr/>
        </p:nvSpPr>
        <p:spPr>
          <a:xfrm>
            <a:off x="15028984" y="12125949"/>
            <a:ext cx="5585312" cy="523220"/>
          </a:xfrm>
          <a:prstGeom prst="rect">
            <a:avLst/>
          </a:prstGeom>
        </p:spPr>
        <p:txBody>
          <a:bodyPr wrap="none">
            <a:spAutoFit/>
          </a:bodyPr>
          <a:lstStyle/>
          <a:p>
            <a:pPr algn="just"/>
            <a:r>
              <a:rPr lang="es-ES" sz="2800" b="1" dirty="0"/>
              <a:t>FIGURA 6.5 Prueba de fase de cable.</a:t>
            </a:r>
          </a:p>
        </p:txBody>
      </p:sp>
      <p:sp>
        <p:nvSpPr>
          <p:cNvPr id="5" name="Rectángulo 4"/>
          <p:cNvSpPr/>
          <p:nvPr/>
        </p:nvSpPr>
        <p:spPr>
          <a:xfrm>
            <a:off x="15909967" y="8879482"/>
            <a:ext cx="6842771" cy="523220"/>
          </a:xfrm>
          <a:prstGeom prst="rect">
            <a:avLst/>
          </a:prstGeom>
        </p:spPr>
        <p:txBody>
          <a:bodyPr wrap="none">
            <a:spAutoFit/>
          </a:bodyPr>
          <a:lstStyle/>
          <a:p>
            <a:pPr algn="ctr"/>
            <a:r>
              <a:rPr lang="es-ES" sz="2800" b="1" dirty="0"/>
              <a:t>FIGURA 6.4 Prueba de continuidad del cable.</a:t>
            </a:r>
          </a:p>
        </p:txBody>
      </p:sp>
      <p:pic>
        <p:nvPicPr>
          <p:cNvPr id="6" name="Imagen 5"/>
          <p:cNvPicPr>
            <a:picLocks noChangeAspect="1"/>
          </p:cNvPicPr>
          <p:nvPr/>
        </p:nvPicPr>
        <p:blipFill>
          <a:blip r:embed="rId3"/>
          <a:stretch>
            <a:fillRect/>
          </a:stretch>
        </p:blipFill>
        <p:spPr>
          <a:xfrm>
            <a:off x="7619999" y="7704415"/>
            <a:ext cx="7408985" cy="5614099"/>
          </a:xfrm>
          <a:prstGeom prst="rect">
            <a:avLst/>
          </a:prstGeom>
        </p:spPr>
      </p:pic>
    </p:spTree>
    <p:extLst>
      <p:ext uri="{BB962C8B-B14F-4D97-AF65-F5344CB8AC3E}">
        <p14:creationId xmlns:p14="http://schemas.microsoft.com/office/powerpoint/2010/main" val="1421365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4311610"/>
          </a:xfrm>
          <a:prstGeom prst="rect">
            <a:avLst/>
          </a:prstGeom>
        </p:spPr>
        <p:txBody>
          <a:bodyPr wrap="square">
            <a:spAutoFit/>
          </a:bodyPr>
          <a:lstStyle/>
          <a:p>
            <a:pPr algn="just"/>
            <a:r>
              <a:rPr lang="es-ES" sz="2800" b="1" dirty="0" smtClean="0"/>
              <a:t>6.4.2 Resistencia de contacto de CC de los conductores de fase del cable</a:t>
            </a:r>
          </a:p>
          <a:p>
            <a:pPr algn="just"/>
            <a:endParaRPr lang="es-ES" sz="2800" dirty="0"/>
          </a:p>
          <a:p>
            <a:pPr algn="just"/>
            <a:r>
              <a:rPr lang="es-ES" sz="2800" dirty="0"/>
              <a:t>Esta prueba se </a:t>
            </a:r>
            <a:r>
              <a:rPr lang="es-ES" sz="2800" dirty="0" smtClean="0"/>
              <a:t>lleva a cabo utilizando un micro-</a:t>
            </a:r>
            <a:r>
              <a:rPr lang="es-ES" sz="2800" dirty="0" err="1" smtClean="0"/>
              <a:t>Ohmmetro</a:t>
            </a:r>
            <a:r>
              <a:rPr lang="es-ES" sz="2800" dirty="0" smtClean="0"/>
              <a:t> que </a:t>
            </a:r>
            <a:r>
              <a:rPr lang="es-ES" sz="2800" dirty="0"/>
              <a:t>inyecta 100 A de CC para medir la resistencia </a:t>
            </a:r>
            <a:r>
              <a:rPr lang="es-ES" sz="2800" dirty="0" smtClean="0"/>
              <a:t>,como </a:t>
            </a:r>
            <a:r>
              <a:rPr lang="es-ES" sz="2800" dirty="0"/>
              <a:t>se </a:t>
            </a:r>
            <a:r>
              <a:rPr lang="es-ES" sz="2800" dirty="0" smtClean="0"/>
              <a:t>muestra </a:t>
            </a:r>
            <a:r>
              <a:rPr lang="es-ES" sz="2800" dirty="0"/>
              <a:t>en la Figura 6.6</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smtClean="0"/>
          </a:p>
          <a:p>
            <a:pPr algn="just"/>
            <a:endParaRPr lang="es-ES" sz="2800" dirty="0" smtClean="0"/>
          </a:p>
          <a:p>
            <a:pPr algn="ctr"/>
            <a:r>
              <a:rPr lang="es-ES" sz="2800" b="1" dirty="0" smtClean="0"/>
              <a:t>FIGURA </a:t>
            </a:r>
            <a:r>
              <a:rPr lang="es-ES" sz="2800" b="1" dirty="0"/>
              <a:t>6.6 Prueba </a:t>
            </a:r>
            <a:r>
              <a:rPr lang="es-ES" sz="2800" b="1" dirty="0" smtClean="0"/>
              <a:t>de resistencia de CC del conductor de cable.</a:t>
            </a:r>
          </a:p>
          <a:p>
            <a:pPr algn="just"/>
            <a:endParaRPr lang="es-ES" sz="2800" dirty="0"/>
          </a:p>
          <a:p>
            <a:pPr algn="just"/>
            <a:r>
              <a:rPr lang="es-ES" sz="2800" dirty="0" smtClean="0"/>
              <a:t>Un cable del probador </a:t>
            </a:r>
            <a:r>
              <a:rPr lang="es-ES" sz="2800" dirty="0"/>
              <a:t>está conectado al primer extremo de </a:t>
            </a:r>
            <a:r>
              <a:rPr lang="es-ES" sz="2800" dirty="0" smtClean="0"/>
              <a:t>la fase del  cable y el otro extremo del  probador está conectado </a:t>
            </a:r>
            <a:r>
              <a:rPr lang="es-ES" sz="2800" dirty="0"/>
              <a:t>al otro extremo de la fase del cable. El mismo </a:t>
            </a:r>
            <a:r>
              <a:rPr lang="es-ES" sz="2800" dirty="0" smtClean="0"/>
              <a:t>procedimiento </a:t>
            </a:r>
            <a:r>
              <a:rPr lang="es-ES" sz="2800" dirty="0"/>
              <a:t>se repite para las otras dos fases del cable. </a:t>
            </a:r>
            <a:endParaRPr lang="es-ES" sz="2800" dirty="0" smtClean="0"/>
          </a:p>
          <a:p>
            <a:pPr algn="just"/>
            <a:r>
              <a:rPr lang="es-ES" sz="2800" dirty="0"/>
              <a:t>El valor  medido  debe  convertirse  a  20-Lectura  de temperatura C usando la siguiente ecuación:</a:t>
            </a:r>
          </a:p>
          <a:p>
            <a:pPr algn="just"/>
            <a:endParaRPr lang="es-ES" sz="2800" dirty="0"/>
          </a:p>
          <a:p>
            <a:pPr algn="just"/>
            <a:endParaRPr lang="es-ES" sz="2800" dirty="0"/>
          </a:p>
          <a:p>
            <a:pPr algn="just"/>
            <a:endParaRPr lang="es-ES" sz="2800" dirty="0"/>
          </a:p>
          <a:p>
            <a:pPr algn="just"/>
            <a:r>
              <a:rPr lang="es-ES" sz="2800" dirty="0"/>
              <a:t>dónde </a:t>
            </a:r>
          </a:p>
          <a:p>
            <a:pPr lvl="1" algn="just"/>
            <a:r>
              <a:rPr lang="es-ES" sz="2800" b="1" dirty="0"/>
              <a:t>L es la longitud del cable en km, </a:t>
            </a:r>
          </a:p>
          <a:p>
            <a:pPr lvl="1" algn="just"/>
            <a:r>
              <a:rPr lang="es-ES" sz="2800" b="1" dirty="0"/>
              <a:t>t es la temperatura-C) </a:t>
            </a:r>
            <a:r>
              <a:rPr lang="es-ES" sz="2800" b="1" dirty="0" smtClean="0"/>
              <a:t>a la </a:t>
            </a:r>
            <a:r>
              <a:rPr lang="es-ES" sz="2800" b="1" dirty="0"/>
              <a:t>que se realiza la prueba,</a:t>
            </a:r>
          </a:p>
          <a:p>
            <a:pPr lvl="1" algn="just"/>
            <a:r>
              <a:rPr lang="es-ES" sz="2800" b="1" dirty="0"/>
              <a:t>α es el  coeficiente  de temperatura para el cobre = 0,0039.</a:t>
            </a:r>
          </a:p>
          <a:p>
            <a:pPr algn="just"/>
            <a:endParaRPr lang="es-ES" sz="2800" dirty="0" smtClean="0"/>
          </a:p>
        </p:txBody>
      </p:sp>
      <p:pic>
        <p:nvPicPr>
          <p:cNvPr id="6" name="Imagen 5"/>
          <p:cNvPicPr>
            <a:picLocks noChangeAspect="1"/>
          </p:cNvPicPr>
          <p:nvPr/>
        </p:nvPicPr>
        <p:blipFill>
          <a:blip r:embed="rId2"/>
          <a:stretch>
            <a:fillRect/>
          </a:stretch>
        </p:blipFill>
        <p:spPr>
          <a:xfrm>
            <a:off x="9136185" y="1758460"/>
            <a:ext cx="5603630" cy="6447693"/>
          </a:xfrm>
          <a:prstGeom prst="rect">
            <a:avLst/>
          </a:prstGeom>
        </p:spPr>
      </p:pic>
      <p:pic>
        <p:nvPicPr>
          <p:cNvPr id="7" name="Imagen 6"/>
          <p:cNvPicPr>
            <a:picLocks noChangeAspect="1"/>
          </p:cNvPicPr>
          <p:nvPr/>
        </p:nvPicPr>
        <p:blipFill>
          <a:blip r:embed="rId3"/>
          <a:stretch>
            <a:fillRect/>
          </a:stretch>
        </p:blipFill>
        <p:spPr>
          <a:xfrm>
            <a:off x="6986954" y="10852401"/>
            <a:ext cx="10105292" cy="917567"/>
          </a:xfrm>
          <a:prstGeom prst="rect">
            <a:avLst/>
          </a:prstGeom>
        </p:spPr>
      </p:pic>
    </p:spTree>
    <p:extLst>
      <p:ext uri="{BB962C8B-B14F-4D97-AF65-F5344CB8AC3E}">
        <p14:creationId xmlns:p14="http://schemas.microsoft.com/office/powerpoint/2010/main" val="1779040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11336215" cy="14311610"/>
          </a:xfrm>
          <a:prstGeom prst="rect">
            <a:avLst/>
          </a:prstGeom>
        </p:spPr>
        <p:txBody>
          <a:bodyPr wrap="square">
            <a:spAutoFit/>
          </a:bodyPr>
          <a:lstStyle/>
          <a:p>
            <a:pPr algn="just"/>
            <a:endParaRPr lang="es-ES" sz="2800" b="1" dirty="0"/>
          </a:p>
          <a:p>
            <a:pPr algn="just"/>
            <a:r>
              <a:rPr lang="es-ES" sz="2800" b="1" dirty="0"/>
              <a:t>6.4.3 Prueba de revestimiento de aislación de </a:t>
            </a:r>
            <a:r>
              <a:rPr lang="es-ES" sz="2800" b="1" dirty="0" smtClean="0"/>
              <a:t>CC</a:t>
            </a:r>
          </a:p>
          <a:p>
            <a:pPr algn="just"/>
            <a:endParaRPr lang="es-ES" sz="2800" dirty="0"/>
          </a:p>
          <a:p>
            <a:pPr algn="just"/>
            <a:r>
              <a:rPr lang="es-ES" sz="2800" dirty="0"/>
              <a:t>Esta prueba se realiza utilizando 10 </a:t>
            </a:r>
            <a:r>
              <a:rPr lang="es-ES" sz="2800" dirty="0" err="1"/>
              <a:t>kV</a:t>
            </a:r>
            <a:r>
              <a:rPr lang="es-ES" sz="2800" dirty="0"/>
              <a:t> durante 1 minuto. </a:t>
            </a:r>
          </a:p>
          <a:p>
            <a:pPr algn="just"/>
            <a:r>
              <a:rPr lang="es-ES" sz="2800" dirty="0"/>
              <a:t>Durante esta prueba, todos las conexiones de las cajas de </a:t>
            </a:r>
            <a:r>
              <a:rPr lang="es-ES" sz="2800" dirty="0" smtClean="0"/>
              <a:t>conexión </a:t>
            </a:r>
            <a:r>
              <a:rPr lang="es-ES" sz="2800" dirty="0"/>
              <a:t>del cable deben desconectarse de la tierra. </a:t>
            </a:r>
            <a:r>
              <a:rPr lang="es-ES" sz="2800" dirty="0" smtClean="0"/>
              <a:t>La corriente </a:t>
            </a:r>
            <a:r>
              <a:rPr lang="es-ES" sz="2800" dirty="0"/>
              <a:t>de fuga se mide como se muestra en la Figura 6.7.</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endParaRPr lang="es-ES" sz="2800" b="1" dirty="0" smtClean="0"/>
          </a:p>
          <a:p>
            <a:pPr algn="ctr"/>
            <a:endParaRPr lang="es-ES" sz="2800" b="1" dirty="0" smtClean="0"/>
          </a:p>
          <a:p>
            <a:pPr algn="ctr"/>
            <a:endParaRPr lang="es-ES" sz="2800" b="1" dirty="0"/>
          </a:p>
          <a:p>
            <a:pPr algn="ctr"/>
            <a:endParaRPr lang="es-ES" sz="2800" b="1" dirty="0" smtClean="0"/>
          </a:p>
          <a:p>
            <a:pPr algn="ctr"/>
            <a:endParaRPr lang="es-ES" sz="2800" b="1" dirty="0"/>
          </a:p>
          <a:p>
            <a:pPr algn="ctr"/>
            <a:endParaRPr lang="es-ES" sz="2800" b="1" dirty="0" smtClean="0"/>
          </a:p>
          <a:p>
            <a:pPr algn="ctr"/>
            <a:endParaRPr lang="es-ES" sz="2800" b="1" dirty="0" smtClean="0"/>
          </a:p>
          <a:p>
            <a:pPr algn="ctr"/>
            <a:endParaRPr lang="es-ES" sz="2800" b="1" dirty="0"/>
          </a:p>
          <a:p>
            <a:pPr algn="ctr"/>
            <a:endParaRPr lang="es-ES" sz="2800" b="1" dirty="0"/>
          </a:p>
          <a:p>
            <a:pPr algn="just"/>
            <a:r>
              <a:rPr lang="es-ES" sz="2800" b="1" dirty="0" smtClean="0"/>
              <a:t>6.4.4 </a:t>
            </a:r>
            <a:r>
              <a:rPr lang="es-ES" sz="2800" b="1" dirty="0"/>
              <a:t>Prueba de resistencia de la aislación del </a:t>
            </a:r>
            <a:r>
              <a:rPr lang="es-ES" sz="2800" b="1" dirty="0" smtClean="0"/>
              <a:t>cable </a:t>
            </a:r>
          </a:p>
          <a:p>
            <a:pPr algn="just"/>
            <a:endParaRPr lang="es-ES" sz="2800" dirty="0"/>
          </a:p>
          <a:p>
            <a:pPr algn="just"/>
            <a:r>
              <a:rPr lang="es-ES" sz="2800" dirty="0" smtClean="0"/>
              <a:t>La </a:t>
            </a:r>
            <a:r>
              <a:rPr lang="es-ES" sz="2800" dirty="0"/>
              <a:t>prueba de aislación del cable se lleva a cabo utilizando un </a:t>
            </a:r>
            <a:r>
              <a:rPr lang="es-ES" sz="2800" dirty="0" smtClean="0"/>
              <a:t>probador </a:t>
            </a:r>
            <a:r>
              <a:rPr lang="es-ES" sz="2800" dirty="0" err="1"/>
              <a:t>Megger</a:t>
            </a:r>
            <a:r>
              <a:rPr lang="es-ES" sz="2800" dirty="0"/>
              <a:t> de = </a:t>
            </a:r>
            <a:r>
              <a:rPr lang="es-ES" sz="2800" dirty="0" err="1" smtClean="0"/>
              <a:t>kV</a:t>
            </a:r>
            <a:r>
              <a:rPr lang="es-ES" sz="2800" dirty="0" smtClean="0"/>
              <a:t> CC </a:t>
            </a:r>
            <a:r>
              <a:rPr lang="es-ES" sz="2800" dirty="0"/>
              <a:t>durante 1 minuto</a:t>
            </a:r>
            <a:r>
              <a:rPr lang="es-ES" sz="2800" dirty="0" smtClean="0"/>
              <a:t>,  antes  y después </a:t>
            </a:r>
            <a:r>
              <a:rPr lang="es-ES" sz="2800" dirty="0"/>
              <a:t>de </a:t>
            </a:r>
            <a:r>
              <a:rPr lang="es-ES" sz="2800" dirty="0" smtClean="0"/>
              <a:t>la prueba de alta </a:t>
            </a:r>
            <a:r>
              <a:rPr lang="es-ES" sz="2800" dirty="0"/>
              <a:t>tensión </a:t>
            </a:r>
            <a:r>
              <a:rPr lang="es-ES" sz="2800" dirty="0" smtClean="0"/>
              <a:t>del cable</a:t>
            </a:r>
            <a:r>
              <a:rPr lang="es-ES" sz="2800" dirty="0"/>
              <a:t>. La conexión </a:t>
            </a:r>
            <a:r>
              <a:rPr lang="es-ES" sz="2800" dirty="0" smtClean="0"/>
              <a:t>será </a:t>
            </a:r>
            <a:r>
              <a:rPr lang="es-ES" sz="2800" dirty="0"/>
              <a:t>como se muestra en la Figura 6.8.</a:t>
            </a:r>
          </a:p>
          <a:p>
            <a:pPr algn="just"/>
            <a:r>
              <a:rPr lang="es-ES" sz="2800" dirty="0"/>
              <a:t>Los procedimientos anteriores se repiten para las otras dos </a:t>
            </a:r>
            <a:r>
              <a:rPr lang="es-ES" sz="2800" dirty="0" smtClean="0"/>
              <a:t>fases </a:t>
            </a:r>
            <a:r>
              <a:rPr lang="es-ES" sz="2800" dirty="0"/>
              <a:t>del cable</a:t>
            </a:r>
            <a:r>
              <a:rPr lang="es-ES" sz="2800" dirty="0" smtClean="0"/>
              <a:t>.</a:t>
            </a:r>
          </a:p>
          <a:p>
            <a:pPr algn="just"/>
            <a:endParaRPr lang="es-ES" sz="2800" dirty="0"/>
          </a:p>
          <a:p>
            <a:pPr algn="just"/>
            <a:endParaRPr lang="es-ES" sz="2800" dirty="0" smtClean="0"/>
          </a:p>
        </p:txBody>
      </p:sp>
      <p:pic>
        <p:nvPicPr>
          <p:cNvPr id="3" name="Imagen 2"/>
          <p:cNvPicPr>
            <a:picLocks noChangeAspect="1"/>
          </p:cNvPicPr>
          <p:nvPr/>
        </p:nvPicPr>
        <p:blipFill>
          <a:blip r:embed="rId2"/>
          <a:stretch>
            <a:fillRect/>
          </a:stretch>
        </p:blipFill>
        <p:spPr>
          <a:xfrm>
            <a:off x="4009291" y="2977662"/>
            <a:ext cx="8581293" cy="7831016"/>
          </a:xfrm>
          <a:prstGeom prst="rect">
            <a:avLst/>
          </a:prstGeom>
        </p:spPr>
      </p:pic>
      <p:pic>
        <p:nvPicPr>
          <p:cNvPr id="4" name="Imagen 3"/>
          <p:cNvPicPr>
            <a:picLocks noChangeAspect="1"/>
          </p:cNvPicPr>
          <p:nvPr/>
        </p:nvPicPr>
        <p:blipFill>
          <a:blip r:embed="rId3"/>
          <a:stretch>
            <a:fillRect/>
          </a:stretch>
        </p:blipFill>
        <p:spPr>
          <a:xfrm>
            <a:off x="14935200" y="2977662"/>
            <a:ext cx="7933000" cy="7831016"/>
          </a:xfrm>
          <a:prstGeom prst="rect">
            <a:avLst/>
          </a:prstGeom>
        </p:spPr>
      </p:pic>
      <p:sp>
        <p:nvSpPr>
          <p:cNvPr id="5" name="Rectángulo 4"/>
          <p:cNvSpPr/>
          <p:nvPr/>
        </p:nvSpPr>
        <p:spPr>
          <a:xfrm>
            <a:off x="14247057" y="11177174"/>
            <a:ext cx="8621143" cy="523220"/>
          </a:xfrm>
          <a:prstGeom prst="rect">
            <a:avLst/>
          </a:prstGeom>
        </p:spPr>
        <p:txBody>
          <a:bodyPr wrap="none">
            <a:spAutoFit/>
          </a:bodyPr>
          <a:lstStyle/>
          <a:p>
            <a:pPr algn="just"/>
            <a:r>
              <a:rPr lang="es-ES" sz="2800" b="1" dirty="0"/>
              <a:t>FIGURA 6.8 Prueba de resistencia de aislación de cables. </a:t>
            </a:r>
          </a:p>
        </p:txBody>
      </p:sp>
      <p:sp>
        <p:nvSpPr>
          <p:cNvPr id="6" name="Rectángulo 5"/>
          <p:cNvSpPr/>
          <p:nvPr/>
        </p:nvSpPr>
        <p:spPr>
          <a:xfrm>
            <a:off x="457200" y="4860539"/>
            <a:ext cx="5588482" cy="954107"/>
          </a:xfrm>
          <a:prstGeom prst="rect">
            <a:avLst/>
          </a:prstGeom>
        </p:spPr>
        <p:txBody>
          <a:bodyPr wrap="square">
            <a:spAutoFit/>
          </a:bodyPr>
          <a:lstStyle/>
          <a:p>
            <a:pPr algn="ctr"/>
            <a:r>
              <a:rPr lang="es-ES" sz="2800" b="1" dirty="0"/>
              <a:t>FIGURA 6.7 Prueba de revestimiento de aislación de CC.</a:t>
            </a:r>
          </a:p>
        </p:txBody>
      </p:sp>
    </p:spTree>
    <p:extLst>
      <p:ext uri="{BB962C8B-B14F-4D97-AF65-F5344CB8AC3E}">
        <p14:creationId xmlns:p14="http://schemas.microsoft.com/office/powerpoint/2010/main" val="2534346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11570677" cy="13449836"/>
          </a:xfrm>
          <a:prstGeom prst="rect">
            <a:avLst/>
          </a:prstGeom>
        </p:spPr>
        <p:txBody>
          <a:bodyPr wrap="square">
            <a:spAutoFit/>
          </a:bodyPr>
          <a:lstStyle/>
          <a:p>
            <a:pPr algn="just"/>
            <a:r>
              <a:rPr lang="es-ES" sz="2800" b="1" dirty="0" smtClean="0"/>
              <a:t>6.4.5 Prueba </a:t>
            </a:r>
            <a:r>
              <a:rPr lang="es-ES" sz="2800" b="1" dirty="0"/>
              <a:t>de capacitancia del </a:t>
            </a:r>
            <a:r>
              <a:rPr lang="es-ES" sz="2800" b="1" dirty="0" smtClean="0"/>
              <a:t>cable</a:t>
            </a:r>
          </a:p>
          <a:p>
            <a:pPr algn="just"/>
            <a:endParaRPr lang="es-ES" sz="2800" dirty="0"/>
          </a:p>
          <a:p>
            <a:pPr algn="just"/>
            <a:r>
              <a:rPr lang="es-ES" sz="2800" dirty="0" smtClean="0"/>
              <a:t>Esta prueba se realiza </a:t>
            </a:r>
            <a:r>
              <a:rPr lang="es-ES" sz="2800" dirty="0"/>
              <a:t>usando </a:t>
            </a:r>
            <a:r>
              <a:rPr lang="es-ES" sz="2800" dirty="0" smtClean="0"/>
              <a:t>un medidor de capacitor </a:t>
            </a:r>
            <a:r>
              <a:rPr lang="es-ES" sz="2800" dirty="0"/>
              <a:t>como </a:t>
            </a:r>
            <a:r>
              <a:rPr lang="es-ES" sz="2800" dirty="0" smtClean="0"/>
              <a:t>se </a:t>
            </a:r>
            <a:r>
              <a:rPr lang="es-ES" sz="2800" dirty="0"/>
              <a:t>muestra en la Figura 6.9</a:t>
            </a:r>
            <a:r>
              <a:rPr lang="es-ES" sz="2800" dirty="0" smtClean="0"/>
              <a:t>.</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smtClean="0"/>
              <a:t>FIGURA 6.9   Instrumento   de   prueba   de   medición   </a:t>
            </a:r>
            <a:r>
              <a:rPr lang="es-ES" sz="2800" b="1" dirty="0"/>
              <a:t>de </a:t>
            </a:r>
            <a:r>
              <a:rPr lang="es-ES" sz="2800" b="1" dirty="0" smtClean="0"/>
              <a:t>capacitancia </a:t>
            </a:r>
            <a:r>
              <a:rPr lang="es-ES" sz="2800" b="1" dirty="0"/>
              <a:t>de cable</a:t>
            </a:r>
            <a:r>
              <a:rPr lang="es-ES" sz="2800" b="1" dirty="0" smtClean="0"/>
              <a:t>.</a:t>
            </a:r>
          </a:p>
          <a:p>
            <a:pPr algn="just"/>
            <a:endParaRPr lang="es-ES" sz="2800" dirty="0"/>
          </a:p>
          <a:p>
            <a:pPr algn="just"/>
            <a:r>
              <a:rPr lang="es-ES" sz="2800" dirty="0"/>
              <a:t>El primer cable del medidor de condensador se conecta al </a:t>
            </a:r>
            <a:r>
              <a:rPr lang="es-ES" sz="2800" dirty="0" smtClean="0"/>
              <a:t>conductor </a:t>
            </a:r>
            <a:r>
              <a:rPr lang="es-ES" sz="2800" dirty="0"/>
              <a:t>de fase </a:t>
            </a:r>
            <a:r>
              <a:rPr lang="es-ES" sz="2800" dirty="0" smtClean="0"/>
              <a:t>del cable </a:t>
            </a:r>
            <a:r>
              <a:rPr lang="es-ES" sz="2800" dirty="0"/>
              <a:t>y el otro cable </a:t>
            </a:r>
            <a:r>
              <a:rPr lang="es-ES" sz="2800" dirty="0" smtClean="0"/>
              <a:t>se conecta </a:t>
            </a:r>
            <a:r>
              <a:rPr lang="es-ES" sz="2800" dirty="0"/>
              <a:t>a </a:t>
            </a:r>
            <a:r>
              <a:rPr lang="es-ES" sz="2800" dirty="0" smtClean="0"/>
              <a:t>la hoja </a:t>
            </a:r>
            <a:r>
              <a:rPr lang="es-ES" sz="2800" dirty="0"/>
              <a:t>metálica del cable y se mide en </a:t>
            </a:r>
            <a:r>
              <a:rPr lang="es-ES" sz="2800" dirty="0" err="1"/>
              <a:t>μF</a:t>
            </a:r>
            <a:r>
              <a:rPr lang="es-ES" sz="2800" dirty="0" smtClean="0"/>
              <a:t>.</a:t>
            </a:r>
          </a:p>
          <a:p>
            <a:pPr algn="just"/>
            <a:endParaRPr lang="es-ES" sz="2800" dirty="0"/>
          </a:p>
          <a:p>
            <a:pPr algn="just"/>
            <a:r>
              <a:rPr lang="es-ES" sz="2800" b="1" dirty="0" smtClean="0"/>
              <a:t>6.4.6  </a:t>
            </a:r>
            <a:r>
              <a:rPr lang="es-ES" sz="2800" b="1" dirty="0"/>
              <a:t>Verificación de la prueba de unión cruzada de la </a:t>
            </a:r>
            <a:r>
              <a:rPr lang="es-ES" sz="2800" b="1" dirty="0" smtClean="0"/>
              <a:t>cubierta </a:t>
            </a:r>
            <a:r>
              <a:rPr lang="es-ES" sz="2800" b="1" dirty="0"/>
              <a:t>metálica del </a:t>
            </a:r>
            <a:r>
              <a:rPr lang="es-ES" sz="2800" b="1" dirty="0" smtClean="0"/>
              <a:t>cable</a:t>
            </a:r>
          </a:p>
          <a:p>
            <a:pPr algn="just"/>
            <a:endParaRPr lang="es-ES" sz="2800" dirty="0" smtClean="0"/>
          </a:p>
          <a:p>
            <a:pPr algn="just"/>
            <a:r>
              <a:rPr lang="es-ES" sz="2800" dirty="0" smtClean="0"/>
              <a:t>La </a:t>
            </a:r>
            <a:r>
              <a:rPr lang="es-ES" sz="2800" dirty="0"/>
              <a:t>unión cruzada se </a:t>
            </a:r>
            <a:r>
              <a:rPr lang="es-ES" sz="2800" dirty="0" smtClean="0"/>
              <a:t>utiliza para reducir las corrientes inducidas </a:t>
            </a:r>
            <a:r>
              <a:rPr lang="es-ES" sz="2800" dirty="0"/>
              <a:t>y las corrientes parásitas en la vaina metálica. Esta </a:t>
            </a:r>
            <a:r>
              <a:rPr lang="es-ES" sz="2800" dirty="0" smtClean="0"/>
              <a:t>unión </a:t>
            </a:r>
            <a:r>
              <a:rPr lang="es-ES" sz="2800" dirty="0"/>
              <a:t>cruzada se realiza </a:t>
            </a:r>
            <a:r>
              <a:rPr lang="es-ES" sz="2800" dirty="0" smtClean="0"/>
              <a:t>en cajas de conexión</a:t>
            </a:r>
            <a:r>
              <a:rPr lang="es-ES" sz="2800" dirty="0"/>
              <a:t>. La </a:t>
            </a:r>
            <a:r>
              <a:rPr lang="es-ES" sz="2800" dirty="0" smtClean="0"/>
              <a:t>transposición </a:t>
            </a:r>
            <a:r>
              <a:rPr lang="es-ES" sz="2800" dirty="0"/>
              <a:t>entre fases también se </a:t>
            </a:r>
            <a:r>
              <a:rPr lang="es-ES" sz="2800" dirty="0" smtClean="0"/>
              <a:t>realiza a </a:t>
            </a:r>
            <a:r>
              <a:rPr lang="es-ES" sz="2800" dirty="0"/>
              <a:t>través de la </a:t>
            </a:r>
            <a:r>
              <a:rPr lang="es-ES" sz="2800" dirty="0" smtClean="0"/>
              <a:t>longitud </a:t>
            </a:r>
            <a:r>
              <a:rPr lang="es-ES" sz="2800" dirty="0"/>
              <a:t>del cable. La prueba se </a:t>
            </a:r>
            <a:r>
              <a:rPr lang="es-ES" sz="2800" dirty="0" smtClean="0"/>
              <a:t>realiza  inyectando  una corriente </a:t>
            </a:r>
            <a:r>
              <a:rPr lang="es-ES" sz="2800" dirty="0"/>
              <a:t>alterna de </a:t>
            </a:r>
            <a:r>
              <a:rPr lang="es-ES" sz="2800" dirty="0" smtClean="0"/>
              <a:t>100 A en las tres </a:t>
            </a:r>
            <a:r>
              <a:rPr lang="es-ES" sz="2800" dirty="0"/>
              <a:t>fases </a:t>
            </a:r>
            <a:r>
              <a:rPr lang="es-ES" sz="2800" dirty="0" smtClean="0"/>
              <a:t>del cable </a:t>
            </a:r>
            <a:r>
              <a:rPr lang="es-ES" sz="2800" dirty="0"/>
              <a:t>con el </a:t>
            </a:r>
            <a:r>
              <a:rPr lang="es-ES" sz="2800" dirty="0" smtClean="0"/>
              <a:t>otro </a:t>
            </a:r>
            <a:r>
              <a:rPr lang="es-ES" sz="2800" dirty="0"/>
              <a:t>extremo de las fases en corto. Luego se realiza </a:t>
            </a:r>
            <a:r>
              <a:rPr lang="es-ES" sz="2800" dirty="0" smtClean="0"/>
              <a:t>una medición </a:t>
            </a:r>
            <a:r>
              <a:rPr lang="es-ES" sz="2800" dirty="0"/>
              <a:t>de la corriente que pasa a través de la funda del </a:t>
            </a:r>
            <a:r>
              <a:rPr lang="es-ES" sz="2800" dirty="0" smtClean="0"/>
              <a:t>cable</a:t>
            </a:r>
            <a:r>
              <a:rPr lang="es-ES" sz="2800" dirty="0"/>
              <a:t>. Esta corriente no debe exceder el 3% de la corriente </a:t>
            </a:r>
            <a:r>
              <a:rPr lang="es-ES" sz="2800" dirty="0" smtClean="0"/>
              <a:t>inyectada </a:t>
            </a:r>
            <a:r>
              <a:rPr lang="es-ES" sz="2800" dirty="0"/>
              <a:t>como se muestra en la Figura 6.10</a:t>
            </a:r>
            <a:r>
              <a:rPr lang="es-ES" sz="2800" dirty="0" smtClean="0"/>
              <a:t>.</a:t>
            </a:r>
            <a:endParaRPr lang="es-ES" sz="2800" b="1" dirty="0" smtClean="0"/>
          </a:p>
        </p:txBody>
      </p:sp>
      <p:pic>
        <p:nvPicPr>
          <p:cNvPr id="3" name="Imagen 2"/>
          <p:cNvPicPr>
            <a:picLocks noChangeAspect="1"/>
          </p:cNvPicPr>
          <p:nvPr/>
        </p:nvPicPr>
        <p:blipFill>
          <a:blip r:embed="rId2"/>
          <a:stretch>
            <a:fillRect/>
          </a:stretch>
        </p:blipFill>
        <p:spPr>
          <a:xfrm>
            <a:off x="2438401" y="1547447"/>
            <a:ext cx="6400800" cy="4360984"/>
          </a:xfrm>
          <a:prstGeom prst="rect">
            <a:avLst/>
          </a:prstGeom>
        </p:spPr>
      </p:pic>
      <p:pic>
        <p:nvPicPr>
          <p:cNvPr id="4" name="Imagen 3"/>
          <p:cNvPicPr>
            <a:picLocks noChangeAspect="1"/>
          </p:cNvPicPr>
          <p:nvPr/>
        </p:nvPicPr>
        <p:blipFill>
          <a:blip r:embed="rId3"/>
          <a:stretch>
            <a:fillRect/>
          </a:stretch>
        </p:blipFill>
        <p:spPr>
          <a:xfrm>
            <a:off x="14009078" y="661621"/>
            <a:ext cx="8288214" cy="5575056"/>
          </a:xfrm>
          <a:prstGeom prst="rect">
            <a:avLst/>
          </a:prstGeom>
        </p:spPr>
      </p:pic>
      <p:sp>
        <p:nvSpPr>
          <p:cNvPr id="5" name="Rectángulo 4"/>
          <p:cNvSpPr/>
          <p:nvPr/>
        </p:nvSpPr>
        <p:spPr>
          <a:xfrm>
            <a:off x="12181742" y="6236677"/>
            <a:ext cx="12077700" cy="954107"/>
          </a:xfrm>
          <a:prstGeom prst="rect">
            <a:avLst/>
          </a:prstGeom>
        </p:spPr>
        <p:txBody>
          <a:bodyPr>
            <a:spAutoFit/>
          </a:bodyPr>
          <a:lstStyle/>
          <a:p>
            <a:pPr algn="ctr"/>
            <a:r>
              <a:rPr lang="es-ES" sz="2800" b="1" dirty="0"/>
              <a:t>FIGURA 6.10   Verificación de la prueba de unión cruzada de la cubierta metálica del cable.</a:t>
            </a:r>
          </a:p>
        </p:txBody>
      </p:sp>
    </p:spTree>
    <p:extLst>
      <p:ext uri="{BB962C8B-B14F-4D97-AF65-F5344CB8AC3E}">
        <p14:creationId xmlns:p14="http://schemas.microsoft.com/office/powerpoint/2010/main" val="1638925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3199969" cy="10864513"/>
          </a:xfrm>
          <a:prstGeom prst="rect">
            <a:avLst/>
          </a:prstGeom>
        </p:spPr>
        <p:txBody>
          <a:bodyPr wrap="square">
            <a:spAutoFit/>
          </a:bodyPr>
          <a:lstStyle/>
          <a:p>
            <a:pPr algn="just"/>
            <a:r>
              <a:rPr lang="es-ES" sz="2800" b="1" dirty="0" smtClean="0"/>
              <a:t>6.4.7 </a:t>
            </a:r>
            <a:r>
              <a:rPr lang="es-ES" sz="2800" b="1" dirty="0"/>
              <a:t>Medidas </a:t>
            </a:r>
            <a:r>
              <a:rPr lang="es-ES" sz="2800" b="1" dirty="0" smtClean="0"/>
              <a:t>de impedancia de secuencia positiva del cable</a:t>
            </a:r>
          </a:p>
          <a:p>
            <a:pPr algn="just"/>
            <a:endParaRPr lang="es-ES" sz="2800" dirty="0"/>
          </a:p>
          <a:p>
            <a:pPr algn="just"/>
            <a:r>
              <a:rPr lang="es-ES" sz="2800" dirty="0" smtClean="0"/>
              <a:t>La prueba </a:t>
            </a:r>
            <a:r>
              <a:rPr lang="es-ES" sz="2800" dirty="0"/>
              <a:t>se puede realizar inyectando una fuente </a:t>
            </a:r>
            <a:r>
              <a:rPr lang="es-ES" sz="2800" dirty="0" smtClean="0"/>
              <a:t>de alimentación </a:t>
            </a:r>
            <a:r>
              <a:rPr lang="es-ES" sz="2800" dirty="0"/>
              <a:t>trifásica en el cable con un cortocircuito de los </a:t>
            </a:r>
            <a:r>
              <a:rPr lang="es-ES" sz="2800" dirty="0" smtClean="0"/>
              <a:t>conductores </a:t>
            </a:r>
            <a:r>
              <a:rPr lang="es-ES" sz="2800" dirty="0"/>
              <a:t>trifásicos del cable </a:t>
            </a:r>
            <a:r>
              <a:rPr lang="es-ES" sz="2800" dirty="0" smtClean="0"/>
              <a:t>en el </a:t>
            </a:r>
            <a:r>
              <a:rPr lang="es-ES" sz="2800" dirty="0"/>
              <a:t>extremo remoto </a:t>
            </a:r>
            <a:r>
              <a:rPr lang="es-ES" sz="2800" dirty="0" err="1" smtClean="0"/>
              <a:t>delcomo</a:t>
            </a:r>
            <a:r>
              <a:rPr lang="es-ES" sz="2800" dirty="0" smtClean="0"/>
              <a:t> </a:t>
            </a:r>
            <a:r>
              <a:rPr lang="es-ES" sz="2800" dirty="0"/>
              <a:t>se muestra en la Figura 6.11, dónde </a:t>
            </a:r>
            <a:r>
              <a:rPr lang="es-ES" sz="2800" b="1" dirty="0" smtClean="0"/>
              <a:t>Z1 = Z 2= V/I </a:t>
            </a:r>
            <a:r>
              <a:rPr lang="es-ES" sz="2800" dirty="0"/>
              <a:t>y </a:t>
            </a:r>
            <a:r>
              <a:rPr lang="es-ES" sz="2800" dirty="0" smtClean="0"/>
              <a:t>la </a:t>
            </a:r>
            <a:r>
              <a:rPr lang="es-ES" sz="2800" dirty="0"/>
              <a:t>impedancia de secuencia positiva del cable, Z2 es </a:t>
            </a:r>
            <a:r>
              <a:rPr lang="es-ES" sz="2800" dirty="0" smtClean="0"/>
              <a:t>la impedancia </a:t>
            </a:r>
            <a:r>
              <a:rPr lang="es-ES" sz="2800" dirty="0"/>
              <a:t>de secuencia negativa del cable</a:t>
            </a:r>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a:p>
          <a:p>
            <a:pPr algn="just"/>
            <a:endParaRPr lang="es-ES" sz="2800" b="1" dirty="0" smtClean="0"/>
          </a:p>
          <a:p>
            <a:pPr algn="just"/>
            <a:endParaRPr lang="es-ES" sz="2800" b="1" dirty="0" smtClean="0"/>
          </a:p>
          <a:p>
            <a:pPr algn="just"/>
            <a:endParaRPr lang="es-ES" sz="2800" b="1" dirty="0"/>
          </a:p>
          <a:p>
            <a:pPr algn="ctr"/>
            <a:r>
              <a:rPr lang="es-ES" sz="2800" b="1" dirty="0"/>
              <a:t>FIGURA 6.11 Medidas de </a:t>
            </a:r>
            <a:r>
              <a:rPr lang="es-ES" sz="2800" b="1" dirty="0" smtClean="0"/>
              <a:t>impedancia de secuencia positiva </a:t>
            </a:r>
          </a:p>
        </p:txBody>
      </p:sp>
      <p:pic>
        <p:nvPicPr>
          <p:cNvPr id="6" name="Imagen 5"/>
          <p:cNvPicPr>
            <a:picLocks noChangeAspect="1"/>
          </p:cNvPicPr>
          <p:nvPr/>
        </p:nvPicPr>
        <p:blipFill>
          <a:blip r:embed="rId2"/>
          <a:stretch>
            <a:fillRect/>
          </a:stretch>
        </p:blipFill>
        <p:spPr>
          <a:xfrm>
            <a:off x="6940062" y="3035177"/>
            <a:ext cx="10152184" cy="6741869"/>
          </a:xfrm>
          <a:prstGeom prst="rect">
            <a:avLst/>
          </a:prstGeom>
        </p:spPr>
      </p:pic>
    </p:spTree>
    <p:extLst>
      <p:ext uri="{BB962C8B-B14F-4D97-AF65-F5344CB8AC3E}">
        <p14:creationId xmlns:p14="http://schemas.microsoft.com/office/powerpoint/2010/main" val="1054601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9140964"/>
          </a:xfrm>
          <a:prstGeom prst="rect">
            <a:avLst/>
          </a:prstGeom>
        </p:spPr>
        <p:txBody>
          <a:bodyPr wrap="square">
            <a:spAutoFit/>
          </a:bodyPr>
          <a:lstStyle/>
          <a:p>
            <a:pPr algn="just"/>
            <a:r>
              <a:rPr lang="es-ES" sz="2800" b="1" dirty="0" smtClean="0"/>
              <a:t>6.4.8 </a:t>
            </a:r>
            <a:r>
              <a:rPr lang="es-ES" sz="2800" b="1" dirty="0"/>
              <a:t>Medidas de impedancia de secuencia cero del cable </a:t>
            </a:r>
            <a:endParaRPr lang="es-ES" sz="2800" b="1" dirty="0" smtClean="0"/>
          </a:p>
          <a:p>
            <a:pPr algn="just"/>
            <a:endParaRPr lang="es-ES" sz="2800" dirty="0"/>
          </a:p>
          <a:p>
            <a:pPr algn="just"/>
            <a:r>
              <a:rPr lang="es-ES" sz="2800" dirty="0" smtClean="0"/>
              <a:t>Esta prueba se puede realizar utilizando una fuente de alimentación </a:t>
            </a:r>
            <a:r>
              <a:rPr lang="es-ES" sz="2800" dirty="0"/>
              <a:t>monofásica como se muestra en la Figura </a:t>
            </a:r>
            <a:r>
              <a:rPr lang="es-ES" sz="2800" dirty="0" smtClean="0"/>
              <a:t>6.12 dónde </a:t>
            </a:r>
            <a:r>
              <a:rPr lang="es-ES" sz="2800" dirty="0"/>
              <a:t>Z0 = 3 V/I y Z0 es la impedancia de secuencia cero de la </a:t>
            </a:r>
            <a:r>
              <a:rPr lang="es-ES" sz="2800" dirty="0" smtClean="0"/>
              <a:t>impedancia </a:t>
            </a:r>
            <a:r>
              <a:rPr lang="es-ES" sz="2800" dirty="0"/>
              <a:t>de secuencia de cable </a:t>
            </a:r>
            <a:r>
              <a:rPr lang="es-ES" sz="2800" dirty="0" smtClean="0"/>
              <a:t>de</a:t>
            </a:r>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smtClean="0"/>
              <a:t>FIGURA </a:t>
            </a:r>
            <a:r>
              <a:rPr lang="es-ES" sz="2800" b="1" dirty="0"/>
              <a:t>6.12 Medidas de impedancia de secuencia cero del </a:t>
            </a:r>
            <a:r>
              <a:rPr lang="es-ES" sz="2800" b="1" dirty="0" smtClean="0"/>
              <a:t>cable.</a:t>
            </a:r>
          </a:p>
        </p:txBody>
      </p:sp>
      <p:pic>
        <p:nvPicPr>
          <p:cNvPr id="3" name="Imagen 2"/>
          <p:cNvPicPr>
            <a:picLocks noChangeAspect="1"/>
          </p:cNvPicPr>
          <p:nvPr/>
        </p:nvPicPr>
        <p:blipFill>
          <a:blip r:embed="rId2"/>
          <a:stretch>
            <a:fillRect/>
          </a:stretch>
        </p:blipFill>
        <p:spPr>
          <a:xfrm>
            <a:off x="7057291" y="2444994"/>
            <a:ext cx="10105293" cy="5831498"/>
          </a:xfrm>
          <a:prstGeom prst="rect">
            <a:avLst/>
          </a:prstGeom>
        </p:spPr>
      </p:pic>
    </p:spTree>
    <p:extLst>
      <p:ext uri="{BB962C8B-B14F-4D97-AF65-F5344CB8AC3E}">
        <p14:creationId xmlns:p14="http://schemas.microsoft.com/office/powerpoint/2010/main" val="4068195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1295400"/>
          </a:xfrm>
          <a:prstGeom prst="rect">
            <a:avLst/>
          </a:prstGeom>
        </p:spPr>
        <p:txBody>
          <a:bodyPr wrap="square">
            <a:spAutoFit/>
          </a:bodyPr>
          <a:lstStyle/>
          <a:p>
            <a:pPr algn="just"/>
            <a:endParaRPr lang="es-ES" sz="2800" dirty="0"/>
          </a:p>
          <a:p>
            <a:pPr algn="just"/>
            <a:r>
              <a:rPr lang="es-ES" sz="2800" b="1" dirty="0"/>
              <a:t>6.4.9 Prueba de límite de tensión de la </a:t>
            </a:r>
            <a:r>
              <a:rPr lang="es-ES" sz="2800" b="1" dirty="0" smtClean="0"/>
              <a:t>vaina</a:t>
            </a:r>
          </a:p>
          <a:p>
            <a:pPr algn="just"/>
            <a:endParaRPr lang="es-ES" sz="2800" dirty="0"/>
          </a:p>
          <a:p>
            <a:pPr algn="just"/>
            <a:r>
              <a:rPr lang="es-ES" sz="2800" dirty="0"/>
              <a:t>En las cajas de conexión de conexión cruzado, se utiliza una </a:t>
            </a:r>
            <a:r>
              <a:rPr lang="es-ES" sz="2800" dirty="0" smtClean="0"/>
              <a:t>resistencia </a:t>
            </a:r>
            <a:r>
              <a:rPr lang="es-ES" sz="2800" dirty="0"/>
              <a:t>no lineal para reducir la tensión inducida en la </a:t>
            </a:r>
            <a:r>
              <a:rPr lang="es-ES" sz="2800" dirty="0" smtClean="0"/>
              <a:t>cubierta del cable durante una condición de falla para </a:t>
            </a:r>
            <a:r>
              <a:rPr lang="es-ES" sz="2800" dirty="0"/>
              <a:t>probar </a:t>
            </a:r>
            <a:r>
              <a:rPr lang="es-ES" sz="2800" dirty="0" smtClean="0"/>
              <a:t>el </a:t>
            </a:r>
            <a:r>
              <a:rPr lang="es-ES" sz="2800" dirty="0"/>
              <a:t>límite de tensión de la aislación de la cubierta (SVL). Dejar los </a:t>
            </a:r>
            <a:r>
              <a:rPr lang="es-ES" sz="2800" dirty="0" smtClean="0"/>
              <a:t>tres terminales del SVL conectados a tierra y los </a:t>
            </a:r>
            <a:r>
              <a:rPr lang="es-ES" sz="2800" dirty="0"/>
              <a:t>otros tres </a:t>
            </a:r>
            <a:r>
              <a:rPr lang="es-ES" sz="2800" dirty="0" smtClean="0"/>
              <a:t>terminales </a:t>
            </a:r>
            <a:r>
              <a:rPr lang="es-ES" sz="2800" dirty="0"/>
              <a:t>podrán medir </a:t>
            </a:r>
            <a:r>
              <a:rPr lang="es-ES" sz="2800" dirty="0" smtClean="0"/>
              <a:t>cada terminal libre del SVL</a:t>
            </a:r>
            <a:r>
              <a:rPr lang="es-ES" sz="2800" dirty="0"/>
              <a:t>. </a:t>
            </a:r>
          </a:p>
          <a:p>
            <a:pPr algn="just"/>
            <a:r>
              <a:rPr lang="es-ES" sz="2800" dirty="0"/>
              <a:t>Registrar con el </a:t>
            </a:r>
            <a:r>
              <a:rPr lang="es-ES" sz="2800" dirty="0" smtClean="0"/>
              <a:t>probador </a:t>
            </a:r>
            <a:r>
              <a:rPr lang="es-ES" sz="2800" dirty="0" err="1" smtClean="0"/>
              <a:t>Megger</a:t>
            </a:r>
            <a:r>
              <a:rPr lang="es-ES" sz="2800" dirty="0" smtClean="0"/>
              <a:t> después de ajustar </a:t>
            </a:r>
            <a:r>
              <a:rPr lang="es-ES" sz="2800" dirty="0"/>
              <a:t>a 1 </a:t>
            </a:r>
            <a:r>
              <a:rPr lang="es-ES" sz="2800" dirty="0" err="1"/>
              <a:t>kV</a:t>
            </a:r>
            <a:r>
              <a:rPr lang="es-ES" sz="2800" dirty="0"/>
              <a:t> </a:t>
            </a:r>
            <a:r>
              <a:rPr lang="es-ES" sz="2800" dirty="0" smtClean="0"/>
              <a:t>CC </a:t>
            </a:r>
            <a:r>
              <a:rPr lang="es-ES" sz="2800" dirty="0"/>
              <a:t>durante 1 minuto. Luego descargar la carga inducida en </a:t>
            </a:r>
            <a:r>
              <a:rPr lang="es-ES" sz="2800" dirty="0" smtClean="0"/>
              <a:t>todos </a:t>
            </a:r>
            <a:r>
              <a:rPr lang="es-ES" sz="2800" dirty="0"/>
              <a:t>los terminales </a:t>
            </a:r>
            <a:r>
              <a:rPr lang="es-ES" sz="2800" dirty="0" smtClean="0"/>
              <a:t>libres después de cada medición</a:t>
            </a:r>
            <a:r>
              <a:rPr lang="es-ES" sz="2800" dirty="0"/>
              <a:t>. </a:t>
            </a:r>
          </a:p>
          <a:p>
            <a:pPr algn="just"/>
            <a:r>
              <a:rPr lang="es-ES" sz="2800" dirty="0"/>
              <a:t>Restaurar </a:t>
            </a:r>
            <a:r>
              <a:rPr lang="es-ES" sz="2800" dirty="0" smtClean="0"/>
              <a:t>la conexión después de la prueba, como se muestra </a:t>
            </a:r>
            <a:r>
              <a:rPr lang="es-ES" sz="2800" dirty="0"/>
              <a:t>en la Figura 6.13.</a:t>
            </a:r>
          </a:p>
          <a:p>
            <a:pPr algn="just"/>
            <a:r>
              <a:rPr lang="es-ES" sz="2800" dirty="0"/>
              <a:t>El valor </a:t>
            </a:r>
            <a:r>
              <a:rPr lang="es-ES" sz="2800" dirty="0" smtClean="0"/>
              <a:t>de aislación </a:t>
            </a:r>
            <a:r>
              <a:rPr lang="es-ES" sz="2800" dirty="0"/>
              <a:t>del SVL debe ser superior a 1 GΩ a 1 </a:t>
            </a:r>
            <a:r>
              <a:rPr lang="es-ES" sz="2800" dirty="0" err="1"/>
              <a:t>kV</a:t>
            </a:r>
            <a:r>
              <a:rPr lang="es-ES" sz="2800" dirty="0"/>
              <a:t>.</a:t>
            </a:r>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smtClean="0"/>
              <a:t>FIGURA </a:t>
            </a:r>
            <a:r>
              <a:rPr lang="es-ES" sz="2800" b="1" dirty="0"/>
              <a:t>6.13 Prueba de aislación del límite de tensión de la </a:t>
            </a:r>
            <a:r>
              <a:rPr lang="es-ES" sz="2800" b="1" dirty="0" smtClean="0"/>
              <a:t>cubierta.</a:t>
            </a:r>
          </a:p>
        </p:txBody>
      </p:sp>
      <p:pic>
        <p:nvPicPr>
          <p:cNvPr id="3" name="Imagen 2"/>
          <p:cNvPicPr>
            <a:picLocks noChangeAspect="1"/>
          </p:cNvPicPr>
          <p:nvPr/>
        </p:nvPicPr>
        <p:blipFill>
          <a:blip r:embed="rId2"/>
          <a:stretch>
            <a:fillRect/>
          </a:stretch>
        </p:blipFill>
        <p:spPr>
          <a:xfrm>
            <a:off x="7127631" y="4657724"/>
            <a:ext cx="9964615" cy="6080613"/>
          </a:xfrm>
          <a:prstGeom prst="rect">
            <a:avLst/>
          </a:prstGeom>
        </p:spPr>
      </p:pic>
    </p:spTree>
    <p:extLst>
      <p:ext uri="{BB962C8B-B14F-4D97-AF65-F5344CB8AC3E}">
        <p14:creationId xmlns:p14="http://schemas.microsoft.com/office/powerpoint/2010/main" val="2509684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0433625"/>
          </a:xfrm>
          <a:prstGeom prst="rect">
            <a:avLst/>
          </a:prstGeom>
        </p:spPr>
        <p:txBody>
          <a:bodyPr wrap="square">
            <a:spAutoFit/>
          </a:bodyPr>
          <a:lstStyle/>
          <a:p>
            <a:pPr algn="just"/>
            <a:r>
              <a:rPr lang="es-ES" sz="2800" b="1" dirty="0" smtClean="0"/>
              <a:t>6.4.10 Prueba </a:t>
            </a:r>
            <a:r>
              <a:rPr lang="es-ES" sz="2800" b="1" dirty="0"/>
              <a:t>de CA resonante de </a:t>
            </a:r>
            <a:r>
              <a:rPr lang="es-ES" sz="2800" b="1" dirty="0" smtClean="0"/>
              <a:t>alta tensión para cables de </a:t>
            </a:r>
            <a:r>
              <a:rPr lang="es-ES" sz="2800" b="1" dirty="0"/>
              <a:t>132 </a:t>
            </a:r>
            <a:r>
              <a:rPr lang="es-ES" sz="2800" b="1" dirty="0" err="1"/>
              <a:t>kV</a:t>
            </a:r>
            <a:r>
              <a:rPr lang="es-ES" sz="2800" b="1" dirty="0"/>
              <a:t> y </a:t>
            </a:r>
            <a:r>
              <a:rPr lang="es-ES" sz="2800" b="1" dirty="0" smtClean="0"/>
              <a:t>superiores</a:t>
            </a:r>
          </a:p>
          <a:p>
            <a:pPr algn="just"/>
            <a:endParaRPr lang="es-ES" sz="2800" dirty="0"/>
          </a:p>
          <a:p>
            <a:pPr algn="just"/>
            <a:r>
              <a:rPr lang="es-ES" sz="2800" dirty="0"/>
              <a:t>Los siguientes pasos deben garantizar que esta prueba se </a:t>
            </a:r>
            <a:r>
              <a:rPr lang="es-ES" sz="2800" dirty="0" smtClean="0"/>
              <a:t>lleve </a:t>
            </a:r>
            <a:r>
              <a:rPr lang="es-ES" sz="2800" dirty="0"/>
              <a:t>a cabo de manera segura:</a:t>
            </a:r>
          </a:p>
          <a:p>
            <a:pPr lvl="1" algn="just"/>
            <a:r>
              <a:rPr lang="es-ES" sz="2800" b="1" dirty="0"/>
              <a:t>1</a:t>
            </a:r>
            <a:r>
              <a:rPr lang="es-ES" sz="2800" b="1" dirty="0" smtClean="0"/>
              <a:t>.  </a:t>
            </a:r>
            <a:r>
              <a:rPr lang="es-ES" sz="2800" b="1" dirty="0"/>
              <a:t>Conectar con puente todos los SVL del sistema de cable </a:t>
            </a:r>
            <a:r>
              <a:rPr lang="es-ES" sz="2800" b="1" dirty="0" smtClean="0"/>
              <a:t>bajo </a:t>
            </a:r>
            <a:r>
              <a:rPr lang="es-ES" sz="2800" b="1" dirty="0"/>
              <a:t>prueba y restaure la carcasa después de la prueba.</a:t>
            </a:r>
          </a:p>
          <a:p>
            <a:pPr lvl="1" algn="just"/>
            <a:r>
              <a:rPr lang="es-ES" sz="2800" b="1" dirty="0"/>
              <a:t>2</a:t>
            </a:r>
            <a:r>
              <a:rPr lang="es-ES" sz="2800" b="1" dirty="0" smtClean="0"/>
              <a:t>.  Antes y después de </a:t>
            </a:r>
            <a:r>
              <a:rPr lang="es-ES" sz="2800" b="1" dirty="0"/>
              <a:t>la </a:t>
            </a:r>
            <a:r>
              <a:rPr lang="es-ES" sz="2800" b="1" dirty="0" smtClean="0"/>
              <a:t>prueba de alta tensión,  mida  y registre </a:t>
            </a:r>
            <a:r>
              <a:rPr lang="es-ES" sz="2800" b="1" dirty="0"/>
              <a:t>la resistencia de aislación del cable.</a:t>
            </a:r>
          </a:p>
          <a:p>
            <a:pPr lvl="1" algn="just"/>
            <a:r>
              <a:rPr lang="es-ES" sz="2800" b="1" dirty="0"/>
              <a:t>3. </a:t>
            </a:r>
            <a:r>
              <a:rPr lang="es-ES" sz="2800" b="1" dirty="0"/>
              <a:t>se </a:t>
            </a:r>
            <a:r>
              <a:rPr lang="es-ES" sz="2800" b="1" dirty="0" smtClean="0"/>
              <a:t>aplicará, </a:t>
            </a:r>
            <a:r>
              <a:rPr lang="es-ES" sz="2800" b="1" dirty="0"/>
              <a:t>durante 60 </a:t>
            </a:r>
            <a:r>
              <a:rPr lang="es-ES" sz="2800" b="1" dirty="0" smtClean="0"/>
              <a:t>minutos, 260 </a:t>
            </a:r>
            <a:r>
              <a:rPr lang="es-ES" sz="2800" b="1" dirty="0" err="1"/>
              <a:t>kV</a:t>
            </a:r>
            <a:r>
              <a:rPr lang="es-ES" sz="2800" b="1" dirty="0"/>
              <a:t> CA a una frecuencia de </a:t>
            </a:r>
            <a:r>
              <a:rPr lang="es-ES" sz="2800" b="1" dirty="0" smtClean="0"/>
              <a:t>20-300 Hz como se muestra </a:t>
            </a:r>
            <a:r>
              <a:rPr lang="es-ES" sz="2800" b="1" dirty="0"/>
              <a:t>en la Figura 6.14 </a:t>
            </a:r>
            <a:r>
              <a:rPr lang="es-ES" sz="2800" b="1" dirty="0" smtClean="0"/>
              <a:t>a través </a:t>
            </a:r>
            <a:r>
              <a:rPr lang="es-ES" sz="2800" b="1" dirty="0"/>
              <a:t>de un equipo de prueba </a:t>
            </a:r>
            <a:r>
              <a:rPr lang="es-ES" sz="2800" b="1" dirty="0" smtClean="0"/>
              <a:t>resonante en serie sintonizado </a:t>
            </a:r>
            <a:r>
              <a:rPr lang="es-ES" sz="2800" b="1" dirty="0"/>
              <a:t>en frecuencia entre el conductor y la cubierta </a:t>
            </a:r>
            <a:r>
              <a:rPr lang="es-ES" sz="2800" b="1" dirty="0" smtClean="0"/>
              <a:t>metálica </a:t>
            </a:r>
            <a:r>
              <a:rPr lang="es-ES" sz="2800" b="1" dirty="0"/>
              <a:t>de cada cable XLPE individual.</a:t>
            </a:r>
          </a:p>
          <a:p>
            <a:pPr lvl="1" algn="just"/>
            <a:r>
              <a:rPr lang="es-ES" sz="2800" b="1" dirty="0"/>
              <a:t>4</a:t>
            </a:r>
            <a:r>
              <a:rPr lang="es-ES" sz="2800" b="1" dirty="0" smtClean="0"/>
              <a:t>.  </a:t>
            </a:r>
            <a:r>
              <a:rPr lang="es-ES" sz="2800" b="1" dirty="0"/>
              <a:t>Todos los conductores de cables y blindajes que no estén </a:t>
            </a:r>
            <a:r>
              <a:rPr lang="es-ES" sz="2800" b="1" dirty="0" smtClean="0"/>
              <a:t>en </a:t>
            </a:r>
            <a:r>
              <a:rPr lang="es-ES" sz="2800" b="1" dirty="0"/>
              <a:t>prueba deberán estar conectados a tierra.</a:t>
            </a:r>
          </a:p>
          <a:p>
            <a:pPr algn="just"/>
            <a:r>
              <a:rPr lang="es-ES" sz="2800" dirty="0"/>
              <a:t>Ver la Figura 6.14</a:t>
            </a:r>
            <a:r>
              <a:rPr lang="es-ES" sz="2800" dirty="0" smtClean="0"/>
              <a:t>.</a:t>
            </a:r>
          </a:p>
          <a:p>
            <a:pPr algn="just"/>
            <a:endParaRPr lang="es-ES" sz="2800" dirty="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smtClean="0"/>
              <a:t>FIGURA </a:t>
            </a:r>
            <a:r>
              <a:rPr lang="es-ES" sz="2800" b="1" dirty="0"/>
              <a:t>6.14 Prueba de CA resonante de alta tensión para cables.</a:t>
            </a:r>
          </a:p>
          <a:p>
            <a:pPr algn="just"/>
            <a:endParaRPr lang="es-ES" sz="2800" dirty="0" smtClean="0"/>
          </a:p>
        </p:txBody>
      </p:sp>
      <p:pic>
        <p:nvPicPr>
          <p:cNvPr id="3" name="Imagen 2"/>
          <p:cNvPicPr>
            <a:picLocks noChangeAspect="1"/>
          </p:cNvPicPr>
          <p:nvPr/>
        </p:nvPicPr>
        <p:blipFill>
          <a:blip r:embed="rId2"/>
          <a:stretch>
            <a:fillRect/>
          </a:stretch>
        </p:blipFill>
        <p:spPr>
          <a:xfrm>
            <a:off x="5556737" y="4290645"/>
            <a:ext cx="12942277" cy="5298831"/>
          </a:xfrm>
          <a:prstGeom prst="rect">
            <a:avLst/>
          </a:prstGeom>
        </p:spPr>
      </p:pic>
    </p:spTree>
    <p:extLst>
      <p:ext uri="{BB962C8B-B14F-4D97-AF65-F5344CB8AC3E}">
        <p14:creationId xmlns:p14="http://schemas.microsoft.com/office/powerpoint/2010/main" val="927233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2588061"/>
          </a:xfrm>
          <a:prstGeom prst="rect">
            <a:avLst/>
          </a:prstGeom>
        </p:spPr>
        <p:txBody>
          <a:bodyPr wrap="square">
            <a:spAutoFit/>
          </a:bodyPr>
          <a:lstStyle/>
          <a:p>
            <a:pPr algn="just"/>
            <a:r>
              <a:rPr lang="es-ES" sz="2800" b="1" dirty="0" smtClean="0"/>
              <a:t>6.5 TRANSMISIÓN </a:t>
            </a:r>
            <a:r>
              <a:rPr lang="es-ES" sz="2800" b="1" dirty="0"/>
              <a:t>DE SISTEMAS DE POTENCIA DE ALTA </a:t>
            </a:r>
            <a:r>
              <a:rPr lang="es-ES" sz="2800" b="1" dirty="0" smtClean="0"/>
              <a:t>TENSIÓN </a:t>
            </a:r>
            <a:r>
              <a:rPr lang="es-ES" sz="2800" b="1" dirty="0"/>
              <a:t>DE CC</a:t>
            </a:r>
          </a:p>
          <a:p>
            <a:pPr algn="just"/>
            <a:r>
              <a:rPr lang="es-ES" sz="2800" b="1" dirty="0"/>
              <a:t>6.5.1 </a:t>
            </a:r>
            <a:r>
              <a:rPr lang="es-ES" sz="2800" b="1" dirty="0" smtClean="0"/>
              <a:t>Introducción</a:t>
            </a:r>
          </a:p>
          <a:p>
            <a:pPr algn="just"/>
            <a:endParaRPr lang="es-ES" sz="2800" dirty="0"/>
          </a:p>
          <a:p>
            <a:pPr algn="just"/>
            <a:r>
              <a:rPr lang="es-ES" sz="2800" dirty="0"/>
              <a:t>La transmisión en </a:t>
            </a:r>
            <a:r>
              <a:rPr lang="es-ES" sz="2800" dirty="0" smtClean="0"/>
              <a:t>CC consta </a:t>
            </a:r>
            <a:r>
              <a:rPr lang="es-ES" sz="2800" dirty="0"/>
              <a:t>de convertidores</a:t>
            </a:r>
            <a:r>
              <a:rPr lang="es-ES" sz="2800" dirty="0" smtClean="0"/>
              <a:t>,  inversores</a:t>
            </a:r>
            <a:r>
              <a:rPr lang="es-ES" sz="2800" dirty="0"/>
              <a:t>, </a:t>
            </a:r>
            <a:r>
              <a:rPr lang="es-ES" sz="2800" dirty="0" smtClean="0"/>
              <a:t>líneas </a:t>
            </a:r>
            <a:r>
              <a:rPr lang="es-ES" sz="2800" dirty="0"/>
              <a:t>con dos conductores y </a:t>
            </a:r>
            <a:r>
              <a:rPr lang="es-ES" sz="2800" dirty="0" smtClean="0"/>
              <a:t>se utiliza de forma económica para </a:t>
            </a:r>
            <a:r>
              <a:rPr lang="es-ES" sz="2800" dirty="0"/>
              <a:t>líneas de transmisión largas.</a:t>
            </a:r>
          </a:p>
          <a:p>
            <a:pPr algn="just"/>
            <a:r>
              <a:rPr lang="es-ES" sz="2800" dirty="0"/>
              <a:t>En este modo de transmisión, </a:t>
            </a:r>
            <a:r>
              <a:rPr lang="es-ES" sz="2800" dirty="0" smtClean="0"/>
              <a:t>una tensión y  corrientes trifásicas de </a:t>
            </a:r>
            <a:r>
              <a:rPr lang="es-ES" sz="2800" dirty="0"/>
              <a:t>50 o 60 </a:t>
            </a:r>
            <a:r>
              <a:rPr lang="es-ES" sz="2800" dirty="0" smtClean="0"/>
              <a:t>Hz se convierten en tensión CC. Las corrientes </a:t>
            </a:r>
            <a:r>
              <a:rPr lang="es-ES" sz="2800" dirty="0"/>
              <a:t>transmitidas en una </a:t>
            </a:r>
            <a:r>
              <a:rPr lang="es-ES" sz="2800" dirty="0" smtClean="0"/>
              <a:t>línea bipolar constan </a:t>
            </a:r>
            <a:r>
              <a:rPr lang="es-ES" sz="2800" dirty="0"/>
              <a:t>de dos </a:t>
            </a:r>
            <a:r>
              <a:rPr lang="es-ES" sz="2800" dirty="0" smtClean="0"/>
              <a:t>conductores</a:t>
            </a:r>
            <a:r>
              <a:rPr lang="es-ES" sz="2800" dirty="0"/>
              <a:t>, y al final de la línea se convierten nuevamente a </a:t>
            </a:r>
            <a:r>
              <a:rPr lang="es-ES" sz="2800" dirty="0" smtClean="0"/>
              <a:t>tensiones </a:t>
            </a:r>
            <a:r>
              <a:rPr lang="es-ES" sz="2800" dirty="0"/>
              <a:t>y corrientes de CA mediante inversores.</a:t>
            </a:r>
          </a:p>
          <a:p>
            <a:pPr algn="just"/>
            <a:r>
              <a:rPr lang="es-ES" sz="2800" dirty="0"/>
              <a:t>La </a:t>
            </a:r>
            <a:r>
              <a:rPr lang="es-ES" sz="2800" dirty="0" smtClean="0"/>
              <a:t>ventaja de este sistema es que puede conectarse entre dos </a:t>
            </a:r>
            <a:r>
              <a:rPr lang="es-ES" sz="2800" dirty="0"/>
              <a:t>sistemas de CA de frecuencias diferentes</a:t>
            </a:r>
            <a:r>
              <a:rPr lang="es-ES" sz="2800" dirty="0" smtClean="0"/>
              <a:t>. También se puede </a:t>
            </a:r>
            <a:r>
              <a:rPr lang="es-ES" sz="2800" dirty="0"/>
              <a:t>utilizar en cables subterráneos largos o cables </a:t>
            </a:r>
            <a:r>
              <a:rPr lang="es-ES" sz="2800" dirty="0" smtClean="0"/>
              <a:t>submarinos</a:t>
            </a:r>
            <a:r>
              <a:rPr lang="es-ES" sz="2800" dirty="0"/>
              <a:t>, y es muy </a:t>
            </a:r>
            <a:r>
              <a:rPr lang="es-ES" sz="2800" dirty="0" smtClean="0"/>
              <a:t>bueno para la transmisión aérea de larga distancia. Se </a:t>
            </a:r>
            <a:r>
              <a:rPr lang="es-ES" sz="2800" dirty="0"/>
              <a:t>utiliza </a:t>
            </a:r>
            <a:r>
              <a:rPr lang="es-ES" sz="2800" dirty="0" smtClean="0"/>
              <a:t>para líneas de transmisión de más de </a:t>
            </a:r>
            <a:r>
              <a:rPr lang="es-ES" sz="2800" dirty="0"/>
              <a:t>640 km y más de 32 km para cables subterráneos.</a:t>
            </a:r>
          </a:p>
          <a:p>
            <a:pPr algn="just"/>
            <a:r>
              <a:rPr lang="es-ES" sz="2800" dirty="0"/>
              <a:t>Un sistema de transmisión de CC simple consta de </a:t>
            </a:r>
            <a:r>
              <a:rPr lang="es-ES" sz="2800" dirty="0" smtClean="0"/>
              <a:t>transformadores </a:t>
            </a:r>
            <a:r>
              <a:rPr lang="es-ES" sz="2800" dirty="0"/>
              <a:t>en </a:t>
            </a:r>
            <a:r>
              <a:rPr lang="es-ES" sz="2800" dirty="0" smtClean="0"/>
              <a:t>ambos extremos de la línea, un convertidor </a:t>
            </a:r>
            <a:r>
              <a:rPr lang="es-ES" sz="2800" dirty="0"/>
              <a:t>de CA </a:t>
            </a:r>
            <a:r>
              <a:rPr lang="es-ES" sz="2800" dirty="0" smtClean="0"/>
              <a:t>a CC </a:t>
            </a:r>
            <a:r>
              <a:rPr lang="es-ES" sz="2800" dirty="0"/>
              <a:t>y </a:t>
            </a:r>
            <a:r>
              <a:rPr lang="es-ES" sz="2800" dirty="0" smtClean="0"/>
              <a:t>un inversor de CC </a:t>
            </a:r>
            <a:r>
              <a:rPr lang="es-ES" sz="2800" dirty="0"/>
              <a:t>a CA nuevamente </a:t>
            </a:r>
            <a:r>
              <a:rPr lang="es-ES" sz="2800" dirty="0" smtClean="0"/>
              <a:t>al </a:t>
            </a:r>
            <a:r>
              <a:rPr lang="es-ES" sz="2800" dirty="0"/>
              <a:t>final </a:t>
            </a:r>
            <a:r>
              <a:rPr lang="es-ES" sz="2800" dirty="0" smtClean="0"/>
              <a:t>de la </a:t>
            </a:r>
            <a:r>
              <a:rPr lang="es-ES" sz="2800" dirty="0"/>
              <a:t>línea. También </a:t>
            </a:r>
            <a:r>
              <a:rPr lang="es-ES" sz="2800" dirty="0" smtClean="0"/>
              <a:t>se utilizan </a:t>
            </a:r>
            <a:r>
              <a:rPr lang="es-ES" sz="2800" dirty="0"/>
              <a:t>filtros para armónicos </a:t>
            </a:r>
            <a:r>
              <a:rPr lang="es-ES" sz="2800" dirty="0" smtClean="0"/>
              <a:t>en </a:t>
            </a:r>
            <a:r>
              <a:rPr lang="es-ES" sz="2800" dirty="0"/>
              <a:t>ambos extremos de la línea (ver Figura 6.15</a:t>
            </a:r>
            <a:r>
              <a:rPr lang="es-ES" sz="2800" dirty="0" smtClean="0"/>
              <a:t>).</a:t>
            </a:r>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ctr"/>
            <a:r>
              <a:rPr lang="es-ES" sz="2800" b="1" dirty="0"/>
              <a:t>FIGURA 6.15 Sistema simple de línea de transmisión de CC. </a:t>
            </a:r>
            <a:endParaRPr lang="es-ES" sz="2800" b="1" dirty="0" smtClean="0"/>
          </a:p>
          <a:p>
            <a:pPr algn="just"/>
            <a:endParaRPr lang="es-ES" sz="2800" dirty="0"/>
          </a:p>
        </p:txBody>
      </p:sp>
      <p:pic>
        <p:nvPicPr>
          <p:cNvPr id="3" name="Imagen 2"/>
          <p:cNvPicPr>
            <a:picLocks noChangeAspect="1"/>
          </p:cNvPicPr>
          <p:nvPr/>
        </p:nvPicPr>
        <p:blipFill>
          <a:blip r:embed="rId2"/>
          <a:stretch>
            <a:fillRect/>
          </a:stretch>
        </p:blipFill>
        <p:spPr>
          <a:xfrm>
            <a:off x="6705600" y="5239115"/>
            <a:ext cx="10785231" cy="5593007"/>
          </a:xfrm>
          <a:prstGeom prst="rect">
            <a:avLst/>
          </a:prstGeom>
        </p:spPr>
      </p:pic>
    </p:spTree>
    <p:extLst>
      <p:ext uri="{BB962C8B-B14F-4D97-AF65-F5344CB8AC3E}">
        <p14:creationId xmlns:p14="http://schemas.microsoft.com/office/powerpoint/2010/main" val="3000229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9140964"/>
          </a:xfrm>
          <a:prstGeom prst="rect">
            <a:avLst/>
          </a:prstGeom>
        </p:spPr>
        <p:txBody>
          <a:bodyPr wrap="square">
            <a:spAutoFit/>
          </a:bodyPr>
          <a:lstStyle/>
          <a:p>
            <a:pPr algn="just"/>
            <a:r>
              <a:rPr lang="es-ES" sz="2800" dirty="0" smtClean="0"/>
              <a:t>Este sistema de transmisión se utiliza para transferir energía a </a:t>
            </a:r>
            <a:r>
              <a:rPr lang="es-ES" sz="2800" dirty="0"/>
              <a:t>largas distancias</a:t>
            </a:r>
            <a:r>
              <a:rPr lang="es-ES" sz="2800" dirty="0" smtClean="0"/>
              <a:t>. Tiene más ventajas que la transmisión AC </a:t>
            </a:r>
            <a:r>
              <a:rPr lang="es-ES" sz="2800" dirty="0"/>
              <a:t>tales </a:t>
            </a:r>
            <a:r>
              <a:rPr lang="es-ES" sz="2800" dirty="0" smtClean="0"/>
              <a:t>como:</a:t>
            </a:r>
          </a:p>
          <a:p>
            <a:pPr algn="just"/>
            <a:endParaRPr lang="es-ES" sz="2800" dirty="0" smtClean="0"/>
          </a:p>
          <a:p>
            <a:pPr lvl="1" algn="just"/>
            <a:r>
              <a:rPr lang="es-ES" sz="2800" b="1" dirty="0" smtClean="0"/>
              <a:t>1.  No hay corriente de carga en el sistema.</a:t>
            </a:r>
          </a:p>
          <a:p>
            <a:pPr lvl="1" algn="just"/>
            <a:r>
              <a:rPr lang="es-ES" sz="2800" b="1" dirty="0" smtClean="0"/>
              <a:t>2.  </a:t>
            </a:r>
            <a:r>
              <a:rPr lang="es-ES" sz="2800" b="1" dirty="0"/>
              <a:t>Sin efecto skin sobre los conductores.</a:t>
            </a:r>
          </a:p>
          <a:p>
            <a:pPr marL="1423264" lvl="1" indent="-514350" algn="just">
              <a:buAutoNum type="arabicPeriod" startAt="3"/>
            </a:pPr>
            <a:r>
              <a:rPr lang="es-ES" sz="2800" b="1" dirty="0" smtClean="0"/>
              <a:t>No </a:t>
            </a:r>
            <a:r>
              <a:rPr lang="es-ES" sz="2800" b="1" dirty="0"/>
              <a:t>se requiere equipo de compensación para potencia </a:t>
            </a:r>
            <a:r>
              <a:rPr lang="es-ES" sz="2800" b="1" dirty="0" smtClean="0"/>
              <a:t>reactiva.</a:t>
            </a:r>
          </a:p>
          <a:p>
            <a:pPr marL="1423264" lvl="1" indent="-514350" algn="just">
              <a:buAutoNum type="arabicPeriod" startAt="3"/>
            </a:pPr>
            <a:r>
              <a:rPr lang="es-ES" sz="2800" b="1" dirty="0" smtClean="0"/>
              <a:t>No </a:t>
            </a:r>
            <a:r>
              <a:rPr lang="es-ES" sz="2800" b="1" dirty="0"/>
              <a:t>se </a:t>
            </a:r>
            <a:r>
              <a:rPr lang="es-ES" sz="2800" b="1" dirty="0" smtClean="0"/>
              <a:t>requiere sincronización para interconectar los dos sistemas.</a:t>
            </a:r>
          </a:p>
          <a:p>
            <a:pPr marL="1423264" lvl="1" indent="-514350" algn="just">
              <a:buAutoNum type="arabicPeriod" startAt="3"/>
            </a:pPr>
            <a:r>
              <a:rPr lang="es-ES" sz="2800" b="1" dirty="0" smtClean="0"/>
              <a:t>Incluso </a:t>
            </a:r>
            <a:r>
              <a:rPr lang="es-ES" sz="2800" b="1" dirty="0"/>
              <a:t>con una </a:t>
            </a:r>
            <a:r>
              <a:rPr lang="es-ES" sz="2800" b="1" dirty="0" smtClean="0"/>
              <a:t>instalación  de conexión  entre dos sistemas </a:t>
            </a:r>
            <a:r>
              <a:rPr lang="es-ES" sz="2800" b="1" dirty="0"/>
              <a:t>de CA, los </a:t>
            </a:r>
            <a:r>
              <a:rPr lang="es-ES" sz="2800" b="1" dirty="0" smtClean="0"/>
              <a:t>dos sistemas de CA tienen frecuencias diferentes.</a:t>
            </a:r>
          </a:p>
          <a:p>
            <a:pPr marL="1423264" lvl="1" indent="-514350" algn="just">
              <a:buAutoNum type="arabicPeriod" startAt="3"/>
            </a:pPr>
            <a:r>
              <a:rPr lang="es-ES" sz="2800" b="1" dirty="0" smtClean="0"/>
              <a:t>La </a:t>
            </a:r>
            <a:r>
              <a:rPr lang="es-ES" sz="2800" b="1" dirty="0"/>
              <a:t>corriente de cortocircuito es </a:t>
            </a:r>
            <a:r>
              <a:rPr lang="es-ES" sz="2800" b="1" dirty="0" smtClean="0"/>
              <a:t>menor.</a:t>
            </a:r>
          </a:p>
          <a:p>
            <a:pPr marL="1423264" lvl="1" indent="-514350" algn="just">
              <a:buAutoNum type="arabicPeriod" startAt="3"/>
            </a:pPr>
            <a:r>
              <a:rPr lang="es-ES" sz="2800" b="1" dirty="0" smtClean="0"/>
              <a:t>La falla no se transferirá entre los dos sistemas de CA conectados </a:t>
            </a:r>
            <a:r>
              <a:rPr lang="es-ES" sz="2800" b="1" dirty="0"/>
              <a:t>por una conexión de </a:t>
            </a:r>
            <a:r>
              <a:rPr lang="es-ES" sz="2800" b="1" dirty="0" smtClean="0"/>
              <a:t>CC.</a:t>
            </a:r>
          </a:p>
          <a:p>
            <a:pPr marL="1423264" lvl="1" indent="-514350" algn="just">
              <a:buAutoNum type="arabicPeriod" startAt="3"/>
            </a:pPr>
            <a:r>
              <a:rPr lang="es-ES" sz="2800" b="1" dirty="0" smtClean="0"/>
              <a:t>Las </a:t>
            </a:r>
            <a:r>
              <a:rPr lang="es-ES" sz="2800" b="1" dirty="0"/>
              <a:t>pérdidas de energía y las interfaces con las ondas de </a:t>
            </a:r>
            <a:r>
              <a:rPr lang="es-ES" sz="2800" b="1" dirty="0" smtClean="0"/>
              <a:t>radio </a:t>
            </a:r>
            <a:r>
              <a:rPr lang="es-ES" sz="2800" b="1" dirty="0"/>
              <a:t>y televisión son </a:t>
            </a:r>
            <a:r>
              <a:rPr lang="es-ES" sz="2800" b="1" dirty="0" smtClean="0"/>
              <a:t>menores en la </a:t>
            </a:r>
            <a:r>
              <a:rPr lang="es-ES" sz="2800" b="1" dirty="0"/>
              <a:t>transmisión </a:t>
            </a:r>
            <a:r>
              <a:rPr lang="es-ES" sz="2800" b="1" dirty="0" smtClean="0"/>
              <a:t>de CC que </a:t>
            </a:r>
            <a:r>
              <a:rPr lang="es-ES" sz="2800" b="1" dirty="0"/>
              <a:t>en la transmisión de </a:t>
            </a:r>
            <a:r>
              <a:rPr lang="es-ES" sz="2800" b="1" dirty="0" smtClean="0"/>
              <a:t>CA.</a:t>
            </a:r>
          </a:p>
          <a:p>
            <a:pPr marL="1423264" lvl="1" indent="-514350" algn="just">
              <a:buAutoNum type="arabicPeriod" startAt="3"/>
            </a:pPr>
            <a:r>
              <a:rPr lang="es-ES" sz="2800" b="1" dirty="0" smtClean="0"/>
              <a:t>El nivel de aislación en la transmisión de CC es menor que </a:t>
            </a:r>
            <a:r>
              <a:rPr lang="es-ES" sz="2800" b="1" dirty="0"/>
              <a:t>el de la transmisión de CA, lo que reduce los </a:t>
            </a:r>
            <a:r>
              <a:rPr lang="es-ES" sz="2800" b="1" dirty="0" smtClean="0"/>
              <a:t>costos.</a:t>
            </a:r>
          </a:p>
          <a:p>
            <a:pPr marL="1423264" lvl="1" indent="-514350" algn="just">
              <a:buAutoNum type="arabicPeriod" startAt="3"/>
            </a:pPr>
            <a:r>
              <a:rPr lang="es-ES" sz="2800" b="1" dirty="0" smtClean="0"/>
              <a:t> </a:t>
            </a:r>
            <a:r>
              <a:rPr lang="es-ES" sz="2800" b="1" dirty="0"/>
              <a:t>No hay problemas </a:t>
            </a:r>
            <a:r>
              <a:rPr lang="es-ES" sz="2800" b="1" dirty="0" smtClean="0"/>
              <a:t>de estabilidad en la transmisión de CC</a:t>
            </a:r>
            <a:r>
              <a:rPr lang="es-ES" sz="2800" b="1" dirty="0"/>
              <a:t>, ya que no hay restricciones en la longitud de la </a:t>
            </a:r>
            <a:r>
              <a:rPr lang="es-ES" sz="2800" b="1" dirty="0" smtClean="0"/>
              <a:t>línea.</a:t>
            </a:r>
          </a:p>
          <a:p>
            <a:pPr marL="1423264" lvl="1" indent="-514350" algn="just">
              <a:buAutoNum type="arabicPeriod" startAt="3"/>
            </a:pPr>
            <a:r>
              <a:rPr lang="es-ES" sz="2800" b="1" dirty="0" smtClean="0"/>
              <a:t> Este sistema es económico para líneas de transmisión largas.</a:t>
            </a:r>
          </a:p>
          <a:p>
            <a:pPr algn="just"/>
            <a:endParaRPr lang="es-ES" sz="2800" dirty="0" smtClean="0"/>
          </a:p>
          <a:p>
            <a:pPr algn="just"/>
            <a:r>
              <a:rPr lang="es-ES" sz="2800" dirty="0" smtClean="0"/>
              <a:t>Sin embargo,  </a:t>
            </a:r>
            <a:r>
              <a:rPr lang="es-ES" sz="2800" dirty="0"/>
              <a:t>todavía existen algunas limitaciones o </a:t>
            </a:r>
            <a:r>
              <a:rPr lang="es-ES" sz="2800" dirty="0" smtClean="0"/>
              <a:t>desventajas </a:t>
            </a:r>
            <a:r>
              <a:rPr lang="es-ES" sz="2800" dirty="0"/>
              <a:t>de usar la transmisión de CC</a:t>
            </a:r>
            <a:r>
              <a:rPr lang="es-ES" sz="2800" dirty="0" smtClean="0"/>
              <a:t>:</a:t>
            </a:r>
          </a:p>
          <a:p>
            <a:pPr algn="just"/>
            <a:endParaRPr lang="es-ES" sz="2800" dirty="0"/>
          </a:p>
          <a:p>
            <a:pPr marL="1423264" lvl="1" indent="-514350" algn="just">
              <a:buAutoNum type="arabicPeriod"/>
            </a:pPr>
            <a:r>
              <a:rPr lang="es-ES" sz="2800" b="1" dirty="0" smtClean="0"/>
              <a:t>Altos costos de la </a:t>
            </a:r>
            <a:r>
              <a:rPr lang="es-ES" sz="2800" b="1" dirty="0"/>
              <a:t>estación </a:t>
            </a:r>
            <a:r>
              <a:rPr lang="es-ES" sz="2800" b="1" dirty="0" smtClean="0"/>
              <a:t>de inversores </a:t>
            </a:r>
            <a:r>
              <a:rPr lang="es-ES" sz="2800" b="1" dirty="0"/>
              <a:t>y convertidores </a:t>
            </a:r>
            <a:r>
              <a:rPr lang="es-ES" sz="2800" b="1" dirty="0" smtClean="0"/>
              <a:t>en </a:t>
            </a:r>
            <a:r>
              <a:rPr lang="es-ES" sz="2800" b="1" dirty="0"/>
              <a:t>los extremos de la </a:t>
            </a:r>
            <a:r>
              <a:rPr lang="es-ES" sz="2800" b="1" dirty="0" smtClean="0"/>
              <a:t>línea.</a:t>
            </a:r>
          </a:p>
          <a:p>
            <a:pPr marL="1423264" lvl="1" indent="-514350" algn="just">
              <a:buAutoNum type="arabicPeriod"/>
            </a:pPr>
            <a:r>
              <a:rPr lang="es-ES" sz="2800" b="1" dirty="0" smtClean="0"/>
              <a:t>Se </a:t>
            </a:r>
            <a:r>
              <a:rPr lang="es-ES" sz="2800" b="1" dirty="0"/>
              <a:t>generan armónicos y estos armónicos pueden </a:t>
            </a:r>
            <a:r>
              <a:rPr lang="es-ES" sz="2800" b="1" dirty="0" smtClean="0"/>
              <a:t>interferir </a:t>
            </a:r>
            <a:r>
              <a:rPr lang="es-ES" sz="2800" b="1" dirty="0"/>
              <a:t>con el equipo de telecomunicaciones, lo que </a:t>
            </a:r>
            <a:r>
              <a:rPr lang="es-ES" sz="2800" b="1" dirty="0" smtClean="0"/>
              <a:t>lleva </a:t>
            </a:r>
            <a:r>
              <a:rPr lang="es-ES" sz="2800" b="1" dirty="0"/>
              <a:t>al uso de </a:t>
            </a:r>
            <a:r>
              <a:rPr lang="es-ES" sz="2800" b="1" dirty="0" smtClean="0"/>
              <a:t>filtros que </a:t>
            </a:r>
            <a:r>
              <a:rPr lang="es-ES" sz="2800" b="1" dirty="0"/>
              <a:t>aumentan el costo </a:t>
            </a:r>
            <a:r>
              <a:rPr lang="es-ES" sz="2800" b="1" dirty="0" smtClean="0"/>
              <a:t>de  un sistema </a:t>
            </a:r>
            <a:r>
              <a:rPr lang="es-ES" sz="2800" b="1" dirty="0"/>
              <a:t>de transmisión de </a:t>
            </a:r>
            <a:r>
              <a:rPr lang="es-ES" sz="2800" b="1" dirty="0" smtClean="0"/>
              <a:t>CC.</a:t>
            </a:r>
          </a:p>
          <a:p>
            <a:pPr marL="1423264" lvl="1" indent="-514350" algn="just">
              <a:buAutoNum type="arabicPeriod"/>
            </a:pPr>
            <a:r>
              <a:rPr lang="es-ES" sz="2800" b="1" dirty="0" smtClean="0"/>
              <a:t>No </a:t>
            </a:r>
            <a:r>
              <a:rPr lang="es-ES" sz="2800" b="1" dirty="0"/>
              <a:t>existe un punto de cruce por cero </a:t>
            </a:r>
            <a:r>
              <a:rPr lang="es-ES" sz="2800" b="1" dirty="0" smtClean="0"/>
              <a:t>en la </a:t>
            </a:r>
            <a:r>
              <a:rPr lang="es-ES" sz="2800" b="1" dirty="0"/>
              <a:t>tensión </a:t>
            </a:r>
            <a:r>
              <a:rPr lang="es-ES" sz="2800" b="1" dirty="0" smtClean="0"/>
              <a:t>de CC</a:t>
            </a:r>
            <a:r>
              <a:rPr lang="es-ES" sz="2800" b="1" dirty="0"/>
              <a:t>, </a:t>
            </a:r>
            <a:r>
              <a:rPr lang="es-ES" sz="2800" b="1" dirty="0" smtClean="0"/>
              <a:t>lo </a:t>
            </a:r>
            <a:r>
              <a:rPr lang="es-ES" sz="2800" b="1" dirty="0"/>
              <a:t>que requiere tecnología avanzada para producir los </a:t>
            </a:r>
            <a:r>
              <a:rPr lang="es-ES" sz="2800" b="1" dirty="0" smtClean="0"/>
              <a:t>interruptores </a:t>
            </a:r>
            <a:r>
              <a:rPr lang="es-ES" sz="2800" b="1" dirty="0"/>
              <a:t>de CC. Lo que significa que</a:t>
            </a:r>
            <a:r>
              <a:rPr lang="es-ES" sz="2800" b="1" dirty="0" smtClean="0"/>
              <a:t>, en algunos casos</a:t>
            </a:r>
            <a:r>
              <a:rPr lang="es-ES" sz="2800" b="1" dirty="0"/>
              <a:t>, las transmisiones de CC se realizan sin el uso de </a:t>
            </a:r>
            <a:r>
              <a:rPr lang="es-ES" sz="2800" b="1" dirty="0" smtClean="0"/>
              <a:t>interruptores </a:t>
            </a:r>
            <a:r>
              <a:rPr lang="es-ES" sz="2800" b="1" dirty="0"/>
              <a:t>de CC</a:t>
            </a:r>
            <a:r>
              <a:rPr lang="es-ES" sz="2800" b="1" dirty="0" smtClean="0"/>
              <a:t>.</a:t>
            </a:r>
          </a:p>
        </p:txBody>
      </p:sp>
    </p:spTree>
    <p:extLst>
      <p:ext uri="{BB962C8B-B14F-4D97-AF65-F5344CB8AC3E}">
        <p14:creationId xmlns:p14="http://schemas.microsoft.com/office/powerpoint/2010/main" val="579030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1295400"/>
          </a:xfrm>
          <a:prstGeom prst="rect">
            <a:avLst/>
          </a:prstGeom>
        </p:spPr>
        <p:txBody>
          <a:bodyPr wrap="square">
            <a:spAutoFit/>
          </a:bodyPr>
          <a:lstStyle/>
          <a:p>
            <a:pPr algn="just"/>
            <a:r>
              <a:rPr lang="es-ES" sz="2800" b="1" dirty="0" smtClean="0"/>
              <a:t>6.5.2 Construcción </a:t>
            </a:r>
            <a:r>
              <a:rPr lang="es-ES" sz="2800" b="1" dirty="0"/>
              <a:t>de la transmisión de </a:t>
            </a:r>
            <a:r>
              <a:rPr lang="es-ES" sz="2800" b="1" dirty="0" smtClean="0"/>
              <a:t>CC</a:t>
            </a:r>
          </a:p>
          <a:p>
            <a:pPr algn="just"/>
            <a:endParaRPr lang="es-ES" sz="2800" dirty="0"/>
          </a:p>
          <a:p>
            <a:pPr algn="just"/>
            <a:r>
              <a:rPr lang="es-ES" sz="2800" dirty="0"/>
              <a:t>La transmisión en CC se puede configurar en conexiones </a:t>
            </a:r>
            <a:r>
              <a:rPr lang="es-ES" sz="2800" dirty="0" err="1" smtClean="0"/>
              <a:t>monopolares</a:t>
            </a:r>
            <a:r>
              <a:rPr lang="es-ES" sz="2800" dirty="0"/>
              <a:t>, bipolares u homopolares. Estos se analizan </a:t>
            </a:r>
            <a:r>
              <a:rPr lang="es-ES" sz="2800" dirty="0" smtClean="0"/>
              <a:t>a continuación.</a:t>
            </a:r>
          </a:p>
          <a:p>
            <a:pPr algn="just"/>
            <a:endParaRPr lang="es-ES" sz="2800" dirty="0"/>
          </a:p>
          <a:p>
            <a:pPr algn="just"/>
            <a:r>
              <a:rPr lang="es-ES" sz="2800" b="1" dirty="0"/>
              <a:t>6.5.2.1 Conexiones </a:t>
            </a:r>
            <a:r>
              <a:rPr lang="es-ES" sz="2800" b="1" dirty="0" err="1" smtClean="0"/>
              <a:t>monopolares</a:t>
            </a:r>
            <a:endParaRPr lang="es-ES" sz="2800" b="1" dirty="0" smtClean="0"/>
          </a:p>
          <a:p>
            <a:pPr algn="just"/>
            <a:endParaRPr lang="es-ES" sz="2800" dirty="0"/>
          </a:p>
          <a:p>
            <a:pPr algn="just"/>
            <a:r>
              <a:rPr lang="es-ES" sz="2800" dirty="0"/>
              <a:t>Utiliza un conductor y la ruta de retorno </a:t>
            </a:r>
            <a:r>
              <a:rPr lang="es-ES" sz="2800" dirty="0" smtClean="0"/>
              <a:t>es proporcionada por </a:t>
            </a:r>
            <a:r>
              <a:rPr lang="es-ES" sz="2800" dirty="0"/>
              <a:t>tierra como se muestra en la Figura 6.16</a:t>
            </a:r>
            <a:r>
              <a:rPr lang="es-ES" sz="2800" dirty="0" smtClean="0"/>
              <a:t>.</a:t>
            </a:r>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smtClean="0"/>
              <a:t>FIGURA </a:t>
            </a:r>
            <a:r>
              <a:rPr lang="es-ES" sz="2800" b="1" dirty="0"/>
              <a:t>6.16 Conexión </a:t>
            </a:r>
            <a:r>
              <a:rPr lang="es-ES" sz="2800" b="1" dirty="0" err="1"/>
              <a:t>monopolar</a:t>
            </a:r>
            <a:r>
              <a:rPr lang="es-ES" sz="2800" b="1" dirty="0"/>
              <a:t>. </a:t>
            </a:r>
            <a:endParaRPr lang="es-ES" sz="2800" b="1" dirty="0" smtClean="0"/>
          </a:p>
          <a:p>
            <a:pPr algn="just"/>
            <a:endParaRPr lang="es-ES" sz="2800" b="1" dirty="0"/>
          </a:p>
        </p:txBody>
      </p:sp>
      <p:pic>
        <p:nvPicPr>
          <p:cNvPr id="3" name="Imagen 2"/>
          <p:cNvPicPr>
            <a:picLocks noChangeAspect="1"/>
          </p:cNvPicPr>
          <p:nvPr/>
        </p:nvPicPr>
        <p:blipFill>
          <a:blip r:embed="rId2"/>
          <a:stretch>
            <a:fillRect/>
          </a:stretch>
        </p:blipFill>
        <p:spPr>
          <a:xfrm>
            <a:off x="6193692" y="4165297"/>
            <a:ext cx="11488616" cy="5705534"/>
          </a:xfrm>
          <a:prstGeom prst="rect">
            <a:avLst/>
          </a:prstGeom>
        </p:spPr>
      </p:pic>
    </p:spTree>
    <p:extLst>
      <p:ext uri="{BB962C8B-B14F-4D97-AF65-F5344CB8AC3E}">
        <p14:creationId xmlns:p14="http://schemas.microsoft.com/office/powerpoint/2010/main" val="2209536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0002738"/>
          </a:xfrm>
          <a:prstGeom prst="rect">
            <a:avLst/>
          </a:prstGeom>
        </p:spPr>
        <p:txBody>
          <a:bodyPr wrap="square">
            <a:spAutoFit/>
          </a:bodyPr>
          <a:lstStyle/>
          <a:p>
            <a:pPr algn="just"/>
            <a:r>
              <a:rPr lang="es-ES" sz="2800" b="1" dirty="0" smtClean="0"/>
              <a:t>6.5.2.2 </a:t>
            </a:r>
            <a:r>
              <a:rPr lang="es-ES" sz="2800" b="1" dirty="0"/>
              <a:t>Conexiones </a:t>
            </a:r>
            <a:r>
              <a:rPr lang="es-ES" sz="2800" b="1" dirty="0" smtClean="0"/>
              <a:t>bipolares</a:t>
            </a:r>
          </a:p>
          <a:p>
            <a:pPr algn="just"/>
            <a:endParaRPr lang="es-ES" sz="2800" dirty="0"/>
          </a:p>
          <a:p>
            <a:pPr algn="just"/>
            <a:r>
              <a:rPr lang="es-ES" sz="2800" dirty="0"/>
              <a:t>Cada terminal tiene dos convertidores de igual tensión </a:t>
            </a:r>
            <a:r>
              <a:rPr lang="es-ES" sz="2800" dirty="0" smtClean="0"/>
              <a:t>nominal</a:t>
            </a:r>
            <a:r>
              <a:rPr lang="es-ES" sz="2800" dirty="0"/>
              <a:t>, conectados en serie en el lado de CC. Las uniones </a:t>
            </a:r>
            <a:r>
              <a:rPr lang="es-ES" sz="2800" dirty="0" smtClean="0"/>
              <a:t>entre </a:t>
            </a:r>
            <a:r>
              <a:rPr lang="es-ES" sz="2800" dirty="0"/>
              <a:t>los convertidores están conectadas a tierra.</a:t>
            </a:r>
          </a:p>
          <a:p>
            <a:pPr algn="just"/>
            <a:r>
              <a:rPr lang="es-ES" sz="2800" dirty="0"/>
              <a:t>La ventaja de esta </a:t>
            </a:r>
            <a:r>
              <a:rPr lang="es-ES" sz="2800" dirty="0" smtClean="0"/>
              <a:t>configuración es </a:t>
            </a:r>
            <a:r>
              <a:rPr lang="es-ES" sz="2800" dirty="0"/>
              <a:t>que si un </a:t>
            </a:r>
            <a:r>
              <a:rPr lang="es-ES" sz="2800" dirty="0" smtClean="0"/>
              <a:t>polo está defectuoso</a:t>
            </a:r>
            <a:r>
              <a:rPr lang="es-ES" sz="2800" dirty="0"/>
              <a:t>, el otro polo funcionará con transferencia de </a:t>
            </a:r>
            <a:r>
              <a:rPr lang="es-ES" sz="2800" dirty="0" smtClean="0"/>
              <a:t>media </a:t>
            </a:r>
            <a:r>
              <a:rPr lang="es-ES" sz="2800" dirty="0"/>
              <a:t>carga (ver Figura 6.17</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a:p>
          <a:p>
            <a:pPr algn="just"/>
            <a:endParaRPr lang="es-ES" sz="2800" dirty="0"/>
          </a:p>
          <a:p>
            <a:pPr algn="ctr"/>
            <a:r>
              <a:rPr lang="es-ES" sz="2800" b="1" dirty="0"/>
              <a:t>FIGURA 6.17 Conexiones bipolares. </a:t>
            </a:r>
            <a:endParaRPr lang="es-ES" sz="2800" b="1" dirty="0" smtClean="0"/>
          </a:p>
          <a:p>
            <a:pPr algn="just"/>
            <a:endParaRPr lang="es-ES" sz="2800" dirty="0"/>
          </a:p>
        </p:txBody>
      </p:sp>
      <p:pic>
        <p:nvPicPr>
          <p:cNvPr id="3" name="Imagen 2"/>
          <p:cNvPicPr>
            <a:picLocks noChangeAspect="1"/>
          </p:cNvPicPr>
          <p:nvPr/>
        </p:nvPicPr>
        <p:blipFill>
          <a:blip r:embed="rId2"/>
          <a:stretch>
            <a:fillRect/>
          </a:stretch>
        </p:blipFill>
        <p:spPr>
          <a:xfrm>
            <a:off x="5556738" y="2950551"/>
            <a:ext cx="12989170" cy="5490063"/>
          </a:xfrm>
          <a:prstGeom prst="rect">
            <a:avLst/>
          </a:prstGeom>
        </p:spPr>
      </p:pic>
    </p:spTree>
    <p:extLst>
      <p:ext uri="{BB962C8B-B14F-4D97-AF65-F5344CB8AC3E}">
        <p14:creationId xmlns:p14="http://schemas.microsoft.com/office/powerpoint/2010/main" val="2395253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9140964"/>
          </a:xfrm>
          <a:prstGeom prst="rect">
            <a:avLst/>
          </a:prstGeom>
        </p:spPr>
        <p:txBody>
          <a:bodyPr wrap="square">
            <a:spAutoFit/>
          </a:bodyPr>
          <a:lstStyle/>
          <a:p>
            <a:pPr algn="just"/>
            <a:r>
              <a:rPr lang="es-ES" sz="2800" b="1" dirty="0" smtClean="0"/>
              <a:t>6.5.2.3 </a:t>
            </a:r>
            <a:r>
              <a:rPr lang="es-ES" sz="2800" b="1" dirty="0"/>
              <a:t>Conexiones </a:t>
            </a:r>
            <a:r>
              <a:rPr lang="es-ES" sz="2800" b="1" dirty="0" smtClean="0"/>
              <a:t>homopolares</a:t>
            </a:r>
          </a:p>
          <a:p>
            <a:pPr algn="just"/>
            <a:endParaRPr lang="es-ES" sz="2800" dirty="0"/>
          </a:p>
          <a:p>
            <a:pPr algn="just"/>
            <a:r>
              <a:rPr lang="es-ES" sz="2800" dirty="0"/>
              <a:t>Las conexiones homopolares tienen dos conductores con la </a:t>
            </a:r>
            <a:r>
              <a:rPr lang="es-ES" sz="2800" dirty="0" smtClean="0"/>
              <a:t>misma </a:t>
            </a:r>
            <a:r>
              <a:rPr lang="es-ES" sz="2800" dirty="0"/>
              <a:t>polaridad negativa. El camino </a:t>
            </a:r>
            <a:r>
              <a:rPr lang="es-ES" sz="2800" dirty="0" smtClean="0"/>
              <a:t>de regreso es a través del </a:t>
            </a:r>
            <a:r>
              <a:rPr lang="es-ES" sz="2800" dirty="0"/>
              <a:t>suelo (ver Figura 6.18</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ctr"/>
            <a:r>
              <a:rPr lang="es-ES" sz="2800" b="1" dirty="0" smtClean="0"/>
              <a:t>FIGURA 6.18 Conexiones </a:t>
            </a:r>
            <a:r>
              <a:rPr lang="es-ES" sz="2800" b="1" dirty="0"/>
              <a:t>homopolares. </a:t>
            </a:r>
            <a:endParaRPr lang="es-ES" sz="2800" b="1" dirty="0" smtClean="0"/>
          </a:p>
        </p:txBody>
      </p:sp>
      <p:pic>
        <p:nvPicPr>
          <p:cNvPr id="3" name="Imagen 2"/>
          <p:cNvPicPr>
            <a:picLocks noChangeAspect="1"/>
          </p:cNvPicPr>
          <p:nvPr/>
        </p:nvPicPr>
        <p:blipFill>
          <a:blip r:embed="rId2"/>
          <a:stretch>
            <a:fillRect/>
          </a:stretch>
        </p:blipFill>
        <p:spPr>
          <a:xfrm>
            <a:off x="5392615" y="2073885"/>
            <a:ext cx="13247077" cy="6507407"/>
          </a:xfrm>
          <a:prstGeom prst="rect">
            <a:avLst/>
          </a:prstGeom>
        </p:spPr>
      </p:pic>
    </p:spTree>
    <p:extLst>
      <p:ext uri="{BB962C8B-B14F-4D97-AF65-F5344CB8AC3E}">
        <p14:creationId xmlns:p14="http://schemas.microsoft.com/office/powerpoint/2010/main" val="1894548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13018949"/>
          </a:xfrm>
          <a:prstGeom prst="rect">
            <a:avLst/>
          </a:prstGeom>
        </p:spPr>
        <p:txBody>
          <a:bodyPr wrap="square">
            <a:spAutoFit/>
          </a:bodyPr>
          <a:lstStyle/>
          <a:p>
            <a:pPr algn="just"/>
            <a:r>
              <a:rPr lang="es-ES" sz="2800" b="1" dirty="0" smtClean="0"/>
              <a:t>6.5.3 Componentes de transmisión en CC</a:t>
            </a:r>
          </a:p>
          <a:p>
            <a:pPr algn="just"/>
            <a:endParaRPr lang="es-ES" sz="2800" dirty="0"/>
          </a:p>
          <a:p>
            <a:pPr algn="just"/>
            <a:r>
              <a:rPr lang="es-ES" sz="2800" dirty="0"/>
              <a:t>Este </a:t>
            </a:r>
            <a:r>
              <a:rPr lang="es-ES" sz="2800" dirty="0" smtClean="0"/>
              <a:t>sistema consta de </a:t>
            </a:r>
            <a:r>
              <a:rPr lang="es-ES" sz="2800" dirty="0"/>
              <a:t>transformadores </a:t>
            </a:r>
            <a:r>
              <a:rPr lang="es-ES" sz="2800" dirty="0" smtClean="0"/>
              <a:t>convertidores en </a:t>
            </a:r>
            <a:r>
              <a:rPr lang="es-ES" sz="2800" dirty="0"/>
              <a:t>los </a:t>
            </a:r>
            <a:r>
              <a:rPr lang="es-ES" sz="2800" dirty="0" smtClean="0"/>
              <a:t>extremos</a:t>
            </a:r>
            <a:r>
              <a:rPr lang="es-ES" sz="2800" dirty="0"/>
              <a:t>, filtro y una línea de CC como </a:t>
            </a:r>
            <a:r>
              <a:rPr lang="es-ES" sz="2800" dirty="0" smtClean="0"/>
              <a:t>se muestra en la Figura </a:t>
            </a:r>
            <a:r>
              <a:rPr lang="es-ES" sz="2800" dirty="0"/>
              <a:t>6.19</a:t>
            </a:r>
            <a:r>
              <a:rPr lang="es-ES" sz="2800" dirty="0" smtClean="0"/>
              <a:t>.</a:t>
            </a:r>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a:t>FIGURA 6.19 Componentes de transmisión DC. </a:t>
            </a:r>
            <a:endParaRPr lang="es-ES" sz="2800" b="1" dirty="0" smtClean="0"/>
          </a:p>
          <a:p>
            <a:pPr algn="just"/>
            <a:endParaRPr lang="es-ES" sz="2800" dirty="0"/>
          </a:p>
          <a:p>
            <a:pPr algn="just"/>
            <a:r>
              <a:rPr lang="es-ES" sz="2800" dirty="0"/>
              <a:t>Más detalladamente, el sistema consta de</a:t>
            </a:r>
            <a:r>
              <a:rPr lang="es-ES" sz="2800" dirty="0" smtClean="0"/>
              <a:t>:</a:t>
            </a:r>
          </a:p>
          <a:p>
            <a:pPr algn="just"/>
            <a:endParaRPr lang="es-ES" sz="2800" dirty="0"/>
          </a:p>
          <a:p>
            <a:pPr lvl="1" algn="just"/>
            <a:r>
              <a:rPr lang="es-ES" sz="2800" b="1" dirty="0"/>
              <a:t>1. Un convertidor que convierte CA a CC o CC a CA y </a:t>
            </a:r>
            <a:r>
              <a:rPr lang="es-ES" sz="2800" b="1" dirty="0" smtClean="0"/>
              <a:t>consta de </a:t>
            </a:r>
            <a:r>
              <a:rPr lang="es-ES" sz="2800" b="1" dirty="0"/>
              <a:t>válvulas conectadas en una disposición de 6 pulsos o </a:t>
            </a:r>
            <a:r>
              <a:rPr lang="es-ES" sz="2800" b="1" dirty="0" smtClean="0"/>
              <a:t>12 </a:t>
            </a:r>
            <a:r>
              <a:rPr lang="es-ES" sz="2800" b="1" dirty="0"/>
              <a:t>pulsos y transformadores.</a:t>
            </a:r>
          </a:p>
          <a:p>
            <a:pPr lvl="1" algn="just"/>
            <a:r>
              <a:rPr lang="es-ES" sz="2800" b="1" dirty="0"/>
              <a:t>2. Reactores de suavizado de núcleo de aire, utilizados en </a:t>
            </a:r>
            <a:r>
              <a:rPr lang="es-ES" sz="2800" b="1" dirty="0" smtClean="0"/>
              <a:t>serie </a:t>
            </a:r>
            <a:r>
              <a:rPr lang="es-ES" sz="2800" b="1" dirty="0"/>
              <a:t>con cada polo para disminuir los armónicos en las </a:t>
            </a:r>
            <a:r>
              <a:rPr lang="es-ES" sz="2800" b="1" dirty="0" smtClean="0"/>
              <a:t>corrientes </a:t>
            </a:r>
            <a:r>
              <a:rPr lang="es-ES" sz="2800" b="1" dirty="0"/>
              <a:t>y tensiones de línea de CC.</a:t>
            </a:r>
          </a:p>
          <a:p>
            <a:pPr lvl="1" algn="just"/>
            <a:r>
              <a:rPr lang="es-ES" sz="2800" b="1" dirty="0"/>
              <a:t>3. Filtro de armónicos, utilizado para reducir los armónicos </a:t>
            </a:r>
            <a:r>
              <a:rPr lang="es-ES" sz="2800" b="1" dirty="0" smtClean="0"/>
              <a:t>generados </a:t>
            </a:r>
            <a:r>
              <a:rPr lang="es-ES" sz="2800" b="1" dirty="0"/>
              <a:t>por los convertidores en corriente y tensión. </a:t>
            </a:r>
            <a:r>
              <a:rPr lang="es-ES" sz="2800" b="1" dirty="0" smtClean="0"/>
              <a:t>Estos </a:t>
            </a:r>
            <a:r>
              <a:rPr lang="es-ES" sz="2800" b="1" dirty="0"/>
              <a:t>armónicos provocan el calentamiento de los </a:t>
            </a:r>
            <a:r>
              <a:rPr lang="es-ES" sz="2800" b="1" dirty="0" smtClean="0"/>
              <a:t>componentes </a:t>
            </a:r>
            <a:r>
              <a:rPr lang="es-ES" sz="2800" b="1" dirty="0"/>
              <a:t>del sistema e interfieren con los equipos de </a:t>
            </a:r>
            <a:r>
              <a:rPr lang="es-ES" sz="2800" b="1" dirty="0" smtClean="0"/>
              <a:t>telecomunicaciones.</a:t>
            </a:r>
          </a:p>
          <a:p>
            <a:pPr lvl="1" algn="just"/>
            <a:r>
              <a:rPr lang="es-ES" sz="2800" b="1" dirty="0" smtClean="0"/>
              <a:t>4.  </a:t>
            </a:r>
            <a:r>
              <a:rPr lang="es-ES" sz="2800" b="1" dirty="0"/>
              <a:t>Sistema de control a la conexión de CC, que proporciona </a:t>
            </a:r>
            <a:r>
              <a:rPr lang="es-ES" sz="2800" b="1" dirty="0" smtClean="0"/>
              <a:t>control </a:t>
            </a:r>
            <a:r>
              <a:rPr lang="es-ES" sz="2800" b="1" dirty="0"/>
              <a:t>de potencia y control de frecuencia y </a:t>
            </a:r>
            <a:r>
              <a:rPr lang="es-ES" sz="2800" b="1" dirty="0" smtClean="0"/>
              <a:t>protección de </a:t>
            </a:r>
            <a:r>
              <a:rPr lang="es-ES" sz="2800" b="1" dirty="0"/>
              <a:t>CC.</a:t>
            </a:r>
          </a:p>
          <a:p>
            <a:pPr lvl="1" algn="just"/>
            <a:r>
              <a:rPr lang="es-ES" sz="2800" b="1" dirty="0"/>
              <a:t>5. </a:t>
            </a:r>
            <a:r>
              <a:rPr lang="es-ES" sz="2800" b="1" dirty="0" err="1"/>
              <a:t>Aparamenta</a:t>
            </a:r>
            <a:r>
              <a:rPr lang="es-ES" sz="2800" b="1" dirty="0"/>
              <a:t> de CA. Ver la Figura 6.20</a:t>
            </a:r>
            <a:r>
              <a:rPr lang="es-ES" sz="2800" b="1" dirty="0" smtClean="0"/>
              <a:t>.</a:t>
            </a:r>
          </a:p>
        </p:txBody>
      </p:sp>
      <p:pic>
        <p:nvPicPr>
          <p:cNvPr id="3" name="Imagen 2"/>
          <p:cNvPicPr>
            <a:picLocks noChangeAspect="1"/>
          </p:cNvPicPr>
          <p:nvPr/>
        </p:nvPicPr>
        <p:blipFill>
          <a:blip r:embed="rId2"/>
          <a:stretch>
            <a:fillRect/>
          </a:stretch>
        </p:blipFill>
        <p:spPr>
          <a:xfrm>
            <a:off x="5720862" y="2259256"/>
            <a:ext cx="12895384" cy="5735882"/>
          </a:xfrm>
          <a:prstGeom prst="rect">
            <a:avLst/>
          </a:prstGeom>
        </p:spPr>
      </p:pic>
    </p:spTree>
    <p:extLst>
      <p:ext uri="{BB962C8B-B14F-4D97-AF65-F5344CB8AC3E}">
        <p14:creationId xmlns:p14="http://schemas.microsoft.com/office/powerpoint/2010/main" val="182999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58800" y="1651817"/>
            <a:ext cx="22961600" cy="10864513"/>
          </a:xfrm>
          <a:prstGeom prst="rect">
            <a:avLst/>
          </a:prstGeom>
        </p:spPr>
        <p:txBody>
          <a:bodyPr wrap="square">
            <a:spAutoFit/>
          </a:bodyPr>
          <a:lstStyle/>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smtClean="0"/>
          </a:p>
          <a:p>
            <a:pPr algn="just"/>
            <a:endParaRPr lang="es-ES" sz="2800" dirty="0"/>
          </a:p>
          <a:p>
            <a:pPr algn="just"/>
            <a:endParaRPr lang="es-ES" sz="2800" dirty="0"/>
          </a:p>
          <a:p>
            <a:pPr algn="ctr"/>
            <a:r>
              <a:rPr lang="es-ES" sz="2800" b="1" dirty="0"/>
              <a:t>FIGURA 6.20 Componentes del sistema de CC de alta tensión. </a:t>
            </a:r>
            <a:endParaRPr lang="es-ES" sz="2800" b="1" dirty="0" smtClean="0"/>
          </a:p>
          <a:p>
            <a:pPr algn="just"/>
            <a:endParaRPr lang="es-ES" sz="2800" dirty="0"/>
          </a:p>
        </p:txBody>
      </p:sp>
      <p:pic>
        <p:nvPicPr>
          <p:cNvPr id="3" name="Imagen 2"/>
          <p:cNvPicPr>
            <a:picLocks noChangeAspect="1"/>
          </p:cNvPicPr>
          <p:nvPr/>
        </p:nvPicPr>
        <p:blipFill>
          <a:blip r:embed="rId2"/>
          <a:stretch>
            <a:fillRect/>
          </a:stretch>
        </p:blipFill>
        <p:spPr>
          <a:xfrm>
            <a:off x="4829908" y="1424694"/>
            <a:ext cx="14419384" cy="9829460"/>
          </a:xfrm>
          <a:prstGeom prst="rect">
            <a:avLst/>
          </a:prstGeom>
        </p:spPr>
      </p:pic>
    </p:spTree>
    <p:extLst>
      <p:ext uri="{BB962C8B-B14F-4D97-AF65-F5344CB8AC3E}">
        <p14:creationId xmlns:p14="http://schemas.microsoft.com/office/powerpoint/2010/main" val="3852149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291941"/>
            <a:ext cx="22961600" cy="7417415"/>
          </a:xfrm>
          <a:prstGeom prst="rect">
            <a:avLst/>
          </a:prstGeom>
        </p:spPr>
        <p:txBody>
          <a:bodyPr wrap="square">
            <a:spAutoFit/>
          </a:bodyPr>
          <a:lstStyle/>
          <a:p>
            <a:pPr algn="just"/>
            <a:r>
              <a:rPr lang="es-ES" sz="2800" b="1" dirty="0" smtClean="0"/>
              <a:t>6.5.4 Sistema de protección </a:t>
            </a:r>
            <a:r>
              <a:rPr lang="es-ES" sz="2800" b="1" dirty="0"/>
              <a:t>de CC </a:t>
            </a:r>
            <a:r>
              <a:rPr lang="es-ES" sz="2800" b="1" dirty="0" smtClean="0"/>
              <a:t>de alta tensión</a:t>
            </a:r>
          </a:p>
          <a:p>
            <a:pPr algn="just"/>
            <a:endParaRPr lang="es-ES" sz="2800" dirty="0"/>
          </a:p>
          <a:p>
            <a:pPr algn="just"/>
            <a:r>
              <a:rPr lang="es-ES" sz="2800" dirty="0"/>
              <a:t>El sistema de protección se divide en dos partes; uno para los </a:t>
            </a:r>
            <a:r>
              <a:rPr lang="es-ES" sz="2800" dirty="0" smtClean="0"/>
              <a:t>componentes </a:t>
            </a:r>
            <a:r>
              <a:rPr lang="es-ES" sz="2800" dirty="0"/>
              <a:t>de CC y el otro para los componentes de </a:t>
            </a:r>
            <a:r>
              <a:rPr lang="es-ES" sz="2800"/>
              <a:t>CA</a:t>
            </a:r>
            <a:r>
              <a:rPr lang="es-ES" sz="2800" smtClean="0"/>
              <a:t>:</a:t>
            </a:r>
          </a:p>
          <a:p>
            <a:pPr algn="just"/>
            <a:endParaRPr lang="es-ES" sz="2800" dirty="0"/>
          </a:p>
          <a:p>
            <a:pPr marL="514350" indent="-514350" algn="just">
              <a:buAutoNum type="arabicPeriod"/>
            </a:pPr>
            <a:r>
              <a:rPr lang="es-ES" sz="2800" b="1" dirty="0" smtClean="0"/>
              <a:t>Sistema </a:t>
            </a:r>
            <a:r>
              <a:rPr lang="es-ES" sz="2800" b="1" dirty="0"/>
              <a:t>de protección de DC</a:t>
            </a:r>
            <a:r>
              <a:rPr lang="es-ES" sz="2800" b="1" dirty="0" smtClean="0"/>
              <a:t>:</a:t>
            </a:r>
          </a:p>
          <a:p>
            <a:pPr marL="514350" indent="-514350" algn="just">
              <a:buAutoNum type="arabicPeriod"/>
            </a:pPr>
            <a:endParaRPr lang="es-ES" sz="2800" b="1" dirty="0"/>
          </a:p>
          <a:p>
            <a:pPr lvl="1" algn="just"/>
            <a:r>
              <a:rPr lang="es-ES" sz="2800" b="1" dirty="0"/>
              <a:t>a</a:t>
            </a:r>
            <a:r>
              <a:rPr lang="es-ES" sz="2800" b="1" dirty="0" smtClean="0"/>
              <a:t>.  </a:t>
            </a:r>
            <a:r>
              <a:rPr lang="es-ES" sz="2800" b="1" dirty="0"/>
              <a:t>Protección del convertidor.</a:t>
            </a:r>
          </a:p>
          <a:p>
            <a:pPr lvl="1" algn="just"/>
            <a:r>
              <a:rPr lang="es-ES" sz="2800" b="1" dirty="0"/>
              <a:t>b</a:t>
            </a:r>
            <a:r>
              <a:rPr lang="es-ES" sz="2800" b="1" dirty="0" smtClean="0"/>
              <a:t>.  </a:t>
            </a:r>
            <a:r>
              <a:rPr lang="es-ES" sz="2800" b="1" dirty="0"/>
              <a:t>Protección de poste.</a:t>
            </a:r>
          </a:p>
          <a:p>
            <a:pPr marL="1423264" lvl="1" indent="-514350" algn="just">
              <a:buAutoNum type="alphaLcPeriod" startAt="3"/>
            </a:pPr>
            <a:r>
              <a:rPr lang="es-ES" sz="2800" b="1" dirty="0" smtClean="0"/>
              <a:t>Protección </a:t>
            </a:r>
            <a:r>
              <a:rPr lang="es-ES" sz="2800" b="1" dirty="0"/>
              <a:t>de patio de maniobras CC</a:t>
            </a:r>
            <a:r>
              <a:rPr lang="es-ES" sz="2800" b="1" dirty="0" smtClean="0"/>
              <a:t>.</a:t>
            </a:r>
          </a:p>
          <a:p>
            <a:pPr marL="1423264" lvl="1" indent="-514350" algn="just">
              <a:buAutoNum type="alphaLcPeriod" startAt="3"/>
            </a:pPr>
            <a:endParaRPr lang="es-ES" sz="2800" b="1" dirty="0"/>
          </a:p>
          <a:p>
            <a:pPr algn="just"/>
            <a:r>
              <a:rPr lang="es-ES" sz="2800" dirty="0"/>
              <a:t>Estas funciones pueden ser realizadas por el sistema de </a:t>
            </a:r>
            <a:r>
              <a:rPr lang="es-ES" sz="2800" dirty="0" smtClean="0"/>
              <a:t>control </a:t>
            </a:r>
            <a:r>
              <a:rPr lang="es-ES" sz="2800" dirty="0"/>
              <a:t>del circuito intermedio</a:t>
            </a:r>
            <a:r>
              <a:rPr lang="es-ES" sz="2800" dirty="0" smtClean="0"/>
              <a:t>.</a:t>
            </a:r>
          </a:p>
          <a:p>
            <a:pPr algn="just"/>
            <a:endParaRPr lang="es-ES" sz="2800" dirty="0"/>
          </a:p>
          <a:p>
            <a:pPr algn="just"/>
            <a:r>
              <a:rPr lang="es-ES" sz="2800" b="1" dirty="0"/>
              <a:t>2. Sistemas de protección de AC</a:t>
            </a:r>
            <a:r>
              <a:rPr lang="es-ES" sz="2800" b="1" dirty="0" smtClean="0"/>
              <a:t>:</a:t>
            </a:r>
          </a:p>
          <a:p>
            <a:pPr algn="just"/>
            <a:endParaRPr lang="es-ES" sz="2800" b="1" dirty="0"/>
          </a:p>
          <a:p>
            <a:pPr lvl="1" algn="just"/>
            <a:r>
              <a:rPr lang="es-ES" sz="2800" b="1" dirty="0"/>
              <a:t>a</a:t>
            </a:r>
            <a:r>
              <a:rPr lang="es-ES" sz="2800" b="1" dirty="0" smtClean="0"/>
              <a:t>.  </a:t>
            </a:r>
            <a:r>
              <a:rPr lang="es-ES" sz="2800" b="1" dirty="0"/>
              <a:t>Protecciones CA </a:t>
            </a:r>
            <a:r>
              <a:rPr lang="es-ES" sz="2800" b="1" dirty="0" smtClean="0"/>
              <a:t>del transformador convertidor</a:t>
            </a:r>
            <a:r>
              <a:rPr lang="es-ES" sz="2800" b="1" dirty="0"/>
              <a:t>.</a:t>
            </a:r>
          </a:p>
          <a:p>
            <a:pPr lvl="1" algn="just"/>
            <a:r>
              <a:rPr lang="es-ES" sz="2800" b="1" dirty="0"/>
              <a:t>b</a:t>
            </a:r>
            <a:r>
              <a:rPr lang="es-ES" sz="2800" b="1" dirty="0" smtClean="0"/>
              <a:t>.  </a:t>
            </a:r>
            <a:r>
              <a:rPr lang="es-ES" sz="2800" b="1" dirty="0"/>
              <a:t>Protecciones de barra AC.</a:t>
            </a:r>
          </a:p>
          <a:p>
            <a:pPr lvl="1" algn="just"/>
            <a:r>
              <a:rPr lang="es-ES" sz="2800" b="1" dirty="0"/>
              <a:t>c</a:t>
            </a:r>
            <a:r>
              <a:rPr lang="es-ES" sz="2800" b="1" dirty="0" smtClean="0"/>
              <a:t>.  </a:t>
            </a:r>
            <a:r>
              <a:rPr lang="es-ES" sz="2800" b="1" dirty="0"/>
              <a:t>Protecciones de filtro y reactor de CA que incluye </a:t>
            </a:r>
            <a:r>
              <a:rPr lang="es-ES" sz="2800" b="1" dirty="0" smtClean="0"/>
              <a:t>protecciones </a:t>
            </a:r>
            <a:r>
              <a:rPr lang="es-ES" sz="2800" b="1" dirty="0"/>
              <a:t>mecánicas para el reactor.</a:t>
            </a:r>
          </a:p>
        </p:txBody>
      </p:sp>
    </p:spTree>
    <p:extLst>
      <p:ext uri="{BB962C8B-B14F-4D97-AF65-F5344CB8AC3E}">
        <p14:creationId xmlns:p14="http://schemas.microsoft.com/office/powerpoint/2010/main" val="266877456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709</TotalTime>
  <Words>3190</Words>
  <Application>Microsoft Office PowerPoint</Application>
  <PresentationFormat>Personalizado</PresentationFormat>
  <Paragraphs>471</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147</cp:revision>
  <dcterms:created xsi:type="dcterms:W3CDTF">2023-01-24T22:50:25Z</dcterms:created>
  <dcterms:modified xsi:type="dcterms:W3CDTF">2023-04-08T20:58:05Z</dcterms:modified>
</cp:coreProperties>
</file>